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4" r:id="rId1"/>
    <p:sldMasterId id="2147483891" r:id="rId2"/>
  </p:sldMasterIdLst>
  <p:notesMasterIdLst>
    <p:notesMasterId r:id="rId36"/>
  </p:notesMasterIdLst>
  <p:handoutMasterIdLst>
    <p:handoutMasterId r:id="rId37"/>
  </p:handoutMasterIdLst>
  <p:sldIdLst>
    <p:sldId id="512" r:id="rId3"/>
    <p:sldId id="453" r:id="rId4"/>
    <p:sldId id="456" r:id="rId5"/>
    <p:sldId id="457" r:id="rId6"/>
    <p:sldId id="505" r:id="rId7"/>
    <p:sldId id="504" r:id="rId8"/>
    <p:sldId id="458" r:id="rId9"/>
    <p:sldId id="459" r:id="rId10"/>
    <p:sldId id="468" r:id="rId11"/>
    <p:sldId id="461" r:id="rId12"/>
    <p:sldId id="462" r:id="rId13"/>
    <p:sldId id="463" r:id="rId14"/>
    <p:sldId id="465" r:id="rId15"/>
    <p:sldId id="466" r:id="rId16"/>
    <p:sldId id="467" r:id="rId17"/>
    <p:sldId id="469" r:id="rId18"/>
    <p:sldId id="470" r:id="rId19"/>
    <p:sldId id="472" r:id="rId20"/>
    <p:sldId id="473" r:id="rId21"/>
    <p:sldId id="475" r:id="rId22"/>
    <p:sldId id="474" r:id="rId23"/>
    <p:sldId id="476" r:id="rId24"/>
    <p:sldId id="477" r:id="rId25"/>
    <p:sldId id="478" r:id="rId26"/>
    <p:sldId id="479" r:id="rId27"/>
    <p:sldId id="482" r:id="rId28"/>
    <p:sldId id="481" r:id="rId29"/>
    <p:sldId id="480" r:id="rId30"/>
    <p:sldId id="495" r:id="rId31"/>
    <p:sldId id="487" r:id="rId32"/>
    <p:sldId id="483" r:id="rId33"/>
    <p:sldId id="486" r:id="rId34"/>
    <p:sldId id="496" r:id="rId35"/>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Surface Code" id="{90D063FF-5506-6547-BAB1-3AD7BA03A84B}">
          <p14:sldIdLst>
            <p14:sldId id="512"/>
            <p14:sldId id="453"/>
            <p14:sldId id="456"/>
            <p14:sldId id="457"/>
            <p14:sldId id="505"/>
            <p14:sldId id="504"/>
            <p14:sldId id="458"/>
            <p14:sldId id="459"/>
            <p14:sldId id="468"/>
            <p14:sldId id="461"/>
            <p14:sldId id="462"/>
            <p14:sldId id="463"/>
            <p14:sldId id="465"/>
            <p14:sldId id="466"/>
            <p14:sldId id="467"/>
            <p14:sldId id="469"/>
            <p14:sldId id="470"/>
            <p14:sldId id="472"/>
            <p14:sldId id="473"/>
            <p14:sldId id="475"/>
            <p14:sldId id="474"/>
            <p14:sldId id="476"/>
            <p14:sldId id="477"/>
            <p14:sldId id="478"/>
            <p14:sldId id="479"/>
            <p14:sldId id="482"/>
            <p14:sldId id="481"/>
            <p14:sldId id="480"/>
            <p14:sldId id="495"/>
            <p14:sldId id="487"/>
            <p14:sldId id="483"/>
            <p14:sldId id="486"/>
            <p14:sldId id="49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3CE"/>
    <a:srgbClr val="DFDFDF"/>
    <a:srgbClr val="002D9C"/>
    <a:srgbClr val="054ADA"/>
    <a:srgbClr val="3D3D3D"/>
    <a:srgbClr val="E0E0E0"/>
    <a:srgbClr val="323232"/>
    <a:srgbClr val="FFFFFF"/>
    <a:srgbClr val="A6C8FF"/>
    <a:srgbClr val="F2F4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14"/>
    <p:restoredTop sz="95519"/>
  </p:normalViewPr>
  <p:slideViewPr>
    <p:cSldViewPr snapToGrid="0" snapToObjects="1">
      <p:cViewPr varScale="1">
        <p:scale>
          <a:sx n="140" d="100"/>
          <a:sy n="140" d="100"/>
        </p:scale>
        <p:origin x="1280" y="184"/>
      </p:cViewPr>
      <p:guideLst>
        <p:guide orient="horz" pos="1620"/>
        <p:guide pos="2880"/>
      </p:guideLst>
    </p:cSldViewPr>
  </p:slideViewPr>
  <p:outlineViewPr>
    <p:cViewPr>
      <p:scale>
        <a:sx n="33" d="100"/>
        <a:sy n="33" d="100"/>
      </p:scale>
      <p:origin x="0" y="-8620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2496"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5:34:45.600"/>
    </inkml:context>
    <inkml:brush xml:id="br0">
      <inkml:brushProperty name="width" value="0.08571" units="cm"/>
      <inkml:brushProperty name="height" value="0.08571" units="cm"/>
      <inkml:brushProperty name="color" value="#E71224"/>
    </inkml:brush>
  </inkml:definitions>
  <inkml:trace contextRef="#ctx0" brushRef="#br0">14 0 13373,'-6'20'275,"1"-1"-270,5-9 29,0-1-34,0 2 6,0-3 100,0 3 23,0-1 140,0 5-163,0-3 17,0 3-33,-1-4-23,1 4-61,-1-3-1,1 3 57,0 0 5,0-4-33,0 4 5,0-5-34,0-1 7,0 0 60,0-1-38,0 1-28,0-1-6,0 2 5,0-2 51,1 11-17,1-5 1,0 5-7,2-9 6,-2-3 17,-1 0 45,1 2-50,-2-1-46,2 2 34,-2-2-27,1 0-7,0-1 51,-1 0-50,1 0 27,0-1-27,-1 0 39,1 0-33,-1-1 55,1 1-62,-1 0 40,1 0 17,-1-1 27,1 2-16,0-3 101,0 6-101,-1-3-1,1 3 1,0-2 0,-1-1-39,0 1-29,0-1 6,0 1 29,0 1-29,1-1 28,0 4 34,0-5 44,0 1 12,-1-2 39,0-3-39,0 1-79,0-1 12,0 0-17,0-2-2745,0 1-358,-2-1-2145,-1 1 5203,-4 0 0,4-2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5:34:47.262"/>
    </inkml:context>
    <inkml:brush xml:id="br0">
      <inkml:brushProperty name="width" value="0.08571" units="cm"/>
      <inkml:brushProperty name="height" value="0.08571" units="cm"/>
      <inkml:brushProperty name="color" value="#E71224"/>
    </inkml:brush>
  </inkml:definitions>
  <inkml:trace contextRef="#ctx0" brushRef="#br0">12 0 13536,'14'39'313,"-2"-4"-257,-11-19-22,0 1 16,0 0-44,-1 0 0,0-1 38,0 1 1,0-1-34,0 0-5,0 0 78,0-2 62,0 5-79,0-6-67,-1 2 61,-2-4 7,0-2-29,0 2 0,-1 0-28,1 0-5,-1 1 33,2-1 28,-3 4-33,3-4-29,-2 3 102,1-5-40,2-2 11,-1 0-5,2-1 62,-1 0-46,1-2 18,0-1 302,0-2-353,4-1 45,1 0 72,4 0-44,3 0-22,1 0 10,2 0 12,8 0-90,-5 0 23,6 0-57,-8 0 29,-2 0 11,1-1-40,-1 0 7,0 0 38,-1 1-5,-1 0-40,-2 0 29,0 0-23,-2 0-5,0 0 27,-1 0 7,-1-1-29,-1 0 39,0 1-16,0 0-34,1-1 5,0 1 1,1-1 0,1 1 44,4 0-16,-4-1-23,4 1-6,-7-1 46,2 0 27,5 0-67,-5 0-5,4 0-6,-8 0-347,0 1-880,-2-2-1943,2 1-3153,-2-3 6323,2 1 0,-1 1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5:34:49.017"/>
    </inkml:context>
    <inkml:brush xml:id="br0">
      <inkml:brushProperty name="width" value="0.08571" units="cm"/>
      <inkml:brushProperty name="height" value="0.08571" units="cm"/>
      <inkml:brushProperty name="color" value="#E71224"/>
    </inkml:brush>
  </inkml:definitions>
  <inkml:trace contextRef="#ctx0" brushRef="#br0">0 13 16241,'22'-7'398,"-2"1"-325,-6 6 16,2 0-38,0 0 16,1 0-3454,0 0 3393,1 0-6,-1 0 0,-1 0 0,-1 0 6,4 0 5,-5 1-11,2-1 3397,-5 1-3397,-1-1 0,-1 0 0,-1 0 0,-1 0 0,1 0-5,-2 1 5,2 0 0,-3 1 0,3-1 5,-2 0-5,2 0 0,-3-1 0,2 0 0,-3 0 12,1 0 27,0 0-39,-2 0 5,0 0 1,-1 0 44,-1 0 118,1 0-117,-1 0-303,1 0 252,-1 2 0,-1 1 67,0 3-22,0 2-40,0 1 1,0 1 0,0 1 27,0-2-33,0 1 45,0 2-34,0-2-5,0 1-1,0-4 1,0 0-6,0-2 11,0 4-5,0-3-6,0 3 5,0-2 1,0-1-6,0 1 6,0-1-6,0 0 0,0 0 0,0 0 5,0 0 40,0 5-34,0-3-5,0 3 27,0-5-33,0 0 0,0-2-571,-2 1-571,1-2-645,-3 1-1557,2-2 3344,-2 1 0,1-2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5:34:50.407"/>
    </inkml:context>
    <inkml:brush xml:id="br0">
      <inkml:brushProperty name="width" value="0.08571" units="cm"/>
      <inkml:brushProperty name="height" value="0.08571" units="cm"/>
      <inkml:brushProperty name="color" value="#E71224"/>
    </inkml:brush>
  </inkml:definitions>
  <inkml:trace contextRef="#ctx0" brushRef="#br0">292 0 13793,'5'41'320,"-1"-6"-315,-4-18 46,0 1-46,0-1 6,0 0 23,0-1 28,0 0 173,0 3-45,0-3-33,0 2-28,0-5-90,0-2 0,0 2 0,0 3-33,0-3 33,0 4 28,0-7 202,0 3-123,0-5-22,0 3-68,0-4-51,0-1 1,0 1 5,0-1-5,0 1-1,0 4 1,0-2-6,0 2 5,0-2 1,0-1-6,0 0 6,0-2 5,0-1-11,0-1 11,0 0 17,0 1-28,0 0 28,0 2-28,0-4 62,0 0-12,0-1 493,0-1-414,0 1-62,-2-1-56,-2 1 101,-4 1-72,-1-1 49,-3 1 6,1-1-11,-1 0 6,0-1 28,-1-1-23,1 0 73,-5 0-163,6 0-5,-5 0 51,6 0-40,-1 0 62,2 0-23,-2 0 45,3-1 1,0 0-7,3 0-38,0 1 21,1 0-72,2 0 0,-2 0 0,1 0 56,-1 0-56,0 0 34,2 0 16,-2 0-5,2 0 22,-1 0-67,0 0 0,1 0-56,0 0-257,-1 0-684,0 0-846,-2 1-5332,-9 3 7175,2-1 0,-1 1 0,8-3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5:34:52.220"/>
    </inkml:context>
    <inkml:brush xml:id="br0">
      <inkml:brushProperty name="width" value="0.08571" units="cm"/>
      <inkml:brushProperty name="height" value="0.08571" units="cm"/>
      <inkml:brushProperty name="color" value="#E71224"/>
    </inkml:brush>
  </inkml:definitions>
  <inkml:trace contextRef="#ctx0" brushRef="#br0">568 415 16051,'-24'5'302,"1"-1"-268,9-4 55,-1 0-55,-1 0 33,1 0 40,-1 1-51,1 3 5,0 1 34,0 2 29,0 0 55,-1-1-17,1 0-111,0-2-7,-1-1-38,1-1 61,-2 0-61,1-1-6,-8 3-6,0 1 6,1 0 0,2 0 6,8-1-1,2-1 35,-1 1-40,1-2 0,1 2 22,0-2-22,0 0-6,2 0-27,0 1-1,1-1 29,1 1-35,-1 0 40,2 0 0,0 0 6,1-2 44,0 0-50,3-1-56,-1 0 135,2-3-79,-1-1-6,0-5 6,-1-2 0,0-2 23,0-4-23,-1-1 0,0-3 33,1-1-33,-1 0 0,0-2 0,0 1-3392,-1-1 3387,2 2-1,-1-1-61,2 2 5,-2-6 57,2 10 5,-2-2-6,2 10 3398,0 2-3358,-1 1-34,2 3-6,-2 1 0,2 0 6,-1 1-33,1-3 22,0-1 5,0 0 0,0-3 1,0 3 5,0-1 0,0 0 0,0 0 0,0 0 5,0 0-10,0 2-6,0 0 5,0 3 241,0 1-218,0-2 17,0-1-29,0-2-5,0 1 34,0-3-29,0 2 57,0 0-6,0-2 174,0-1-96,0 1 28,0-4-117,0 5-39,0 1 39,0 3-3983,0 2 902,0-3-2195,0-1 5231,0-2 0,0 3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5:34:53.466"/>
    </inkml:context>
    <inkml:brush xml:id="br0">
      <inkml:brushProperty name="width" value="0.08571" units="cm"/>
      <inkml:brushProperty name="height" value="0.08571" units="cm"/>
      <inkml:brushProperty name="color" value="#E71224"/>
    </inkml:brush>
  </inkml:definitions>
  <inkml:trace contextRef="#ctx0" brushRef="#br0">304 217 14667,'11'-22'34,"-2"1"-34,-10 4 0,0-1 0,0 1 0,-1 1 5,2 0 34,-2 1 17,2 2 12,-1 2-1,0 4 39,1 3 45,-2 1-44,1 1-57,-2 1 17,0-1-33,0-1-23,-1 0-11,-1-1-173,-5-3-1,2 2 174,-4-2 129,-2 5-62,3 1 163,-8 1-157,7 0 17,-4 0-1,6 0 1,-1 0-1,0 1 35,1 0 21,-1 0 6,-1-1-39,2 0 118,-6 0-96,6 0-5,-4 0 0,5 0-62,0 0 40,-4 0-1,3 0-5,-1 0-12,4 0-16,1 0-67,2 0-6,2 0-3725,1 0-1994,0-1 5719,0 0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5:34:54.689"/>
    </inkml:context>
    <inkml:brush xml:id="br0">
      <inkml:brushProperty name="width" value="0.08571" units="cm"/>
      <inkml:brushProperty name="height" value="0.08571" units="cm"/>
      <inkml:brushProperty name="color" value="#E71224"/>
    </inkml:brush>
  </inkml:definitions>
  <inkml:trace contextRef="#ctx0" brushRef="#br0">376 1 13653,'-20'12'863,"2"-3"-662,8-7-100,-1 0 62,-1 0-51,-1 0-68,-1 0-38,-1 0 33,0 0-33,-2 0-6,2 0 33,-1 1-33,2 0 6,2-1 0,0 1-1,2-1 34,2-1-33,-1 1-6,2-1 6,-1 2 33,0-1-28,1 0 28,-2 0 0,1-1-33,0 1 11,-3 1 39,3 0-45,-3 1 46,6-2-18,-5 1-34,1-2 63,-1 1-12,4-1 16,1-1-21,3 1-1,0-1-27,2 0-107,-1 2 28,1 0 50,0 3 6,0 1 6,0 10-1,0 1 1,0 7-1,0-3-5,0 2 6,0 2 5,0 0-5,0 1-6,0-2 5,0-1 7,0-3-7,0-1 1,0 3-1,0-9-5,0 1 0,0-8 0,0-4-2487,0 0-901,0 0 3388,0-1 0,0 1 0,0-1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7-24T15:34:55.969"/>
    </inkml:context>
    <inkml:brush xml:id="br0">
      <inkml:brushProperty name="width" value="0.08571" units="cm"/>
      <inkml:brushProperty name="height" value="0.08571" units="cm"/>
      <inkml:brushProperty name="color" value="#E71224"/>
    </inkml:brush>
  </inkml:definitions>
  <inkml:trace contextRef="#ctx0" brushRef="#br0">50 1 13816,'1'36'89,"0"-2"29,-3-17-23,1 4 12,-2-1-18,1 3 1,1 0 50,1 11-107,0-9 7,0 7-35,0-10 46,0 7-46,0-6 34,0 5-39,0-9 12,0 5-7,0-7 6,0 10-5,0-13 33,0 4-33,0-6-1,0-2 35,0-1-1,0 0-28,0-1-5,0-1 5,0 2-6,-1-3 1,0 2 0,0 0 38,-2 9-32,1-2 21,-1 7 23,-1-4-17,2-1 6,1-1 28,-1-2 5,2-3 57,-1 0-62,1-7 90,-1 0 352,1-4-190,-2 0-768,1 1-801,-2-1-2581,-1 1 3825,-1-2 0,3 1 0,-1-1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24T12:35:54.419"/>
    </inkml:context>
    <inkml:brush xml:id="br0">
      <inkml:brushProperty name="width" value="0.2" units="cm"/>
      <inkml:brushProperty name="height" value="1.2" units="cm"/>
      <inkml:brushProperty name="color" value="#FFFFFF"/>
      <inkml:brushProperty name="inkEffects" value="pencil"/>
    </inkml:brush>
  </inkml:definitions>
  <inkml:trace contextRef="#ctx0" brushRef="#br0">0 53 13621 180000 90000,'18'-29'-1119'0'0,"-5"7"1"0"0,-11 21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70"/>
            <a:ext cx="4142232" cy="363606"/>
          </a:xfrm>
        </p:spPr>
        <p:txBody>
          <a:bodyPr/>
          <a:lstStyle>
            <a:lvl1pPr>
              <a:defRPr/>
            </a:lvl1pPr>
          </a:lstStyle>
          <a:p>
            <a:r>
              <a:rPr lang="en-US" dirty="0"/>
              <a:t>IBM Quantum template</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990317"/>
            <a:ext cx="4118013" cy="251217"/>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256728"/>
            <a:ext cx="4118013" cy="251344"/>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235892" y="771088"/>
            <a:ext cx="548574"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7ED11481-A6FB-DE4F-A358-807E3D7CB19E}"/>
              </a:ext>
            </a:extLst>
          </p:cNvPr>
          <p:cNvPicPr>
            <a:picLocks noChangeAspect="1"/>
          </p:cNvPicPr>
          <p:nvPr userDrawn="1"/>
        </p:nvPicPr>
        <p:blipFill>
          <a:blip r:embed="rId2"/>
          <a:stretch>
            <a:fillRect/>
          </a:stretch>
        </p:blipFill>
        <p:spPr>
          <a:xfrm>
            <a:off x="7551876" y="4526742"/>
            <a:ext cx="1605280" cy="616758"/>
          </a:xfrm>
          <a:prstGeom prst="rect">
            <a:avLst/>
          </a:prstGeom>
        </p:spPr>
      </p:pic>
    </p:spTree>
    <p:extLst>
      <p:ext uri="{BB962C8B-B14F-4D97-AF65-F5344CB8AC3E}">
        <p14:creationId xmlns:p14="http://schemas.microsoft.com/office/powerpoint/2010/main" val="3576680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155448" y="1152144"/>
            <a:ext cx="4206240" cy="3361944"/>
          </a:xfrm>
        </p:spPr>
        <p:txBody>
          <a:bodyPr/>
          <a:lstStyle>
            <a:lvl1pPr>
              <a:lnSpc>
                <a:spcPct val="90000"/>
              </a:lnSpc>
              <a:defRPr sz="9200" b="0" i="0">
                <a:solidFill>
                  <a:schemeClr val="accent3"/>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3819BBD0-4F00-B447-A473-76BA52FA8048}"/>
              </a:ext>
            </a:extLst>
          </p:cNvPr>
          <p:cNvSpPr>
            <a:spLocks noGrp="1"/>
          </p:cNvSpPr>
          <p:nvPr>
            <p:ph type="body" sz="quarter" idx="15" hasCustomPrompt="1"/>
          </p:nvPr>
        </p:nvSpPr>
        <p:spPr>
          <a:xfrm>
            <a:off x="219456" y="173736"/>
            <a:ext cx="3794760" cy="859536"/>
          </a:xfr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12" name="Picture 11">
            <a:extLst>
              <a:ext uri="{FF2B5EF4-FFF2-40B4-BE49-F238E27FC236}">
                <a16:creationId xmlns:a16="http://schemas.microsoft.com/office/drawing/2014/main" id="{C1D23A3E-7144-694C-B46D-9297D4F76D22}"/>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768128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03DEF12C-8D9D-364C-AEC2-B435FF41B7C7}"/>
              </a:ext>
            </a:extLst>
          </p:cNvPr>
          <p:cNvSpPr>
            <a:spLocks noGrp="1"/>
          </p:cNvSpPr>
          <p:nvPr>
            <p:ph type="title" hasCustomPrompt="1"/>
          </p:nvPr>
        </p:nvSpPr>
        <p:spPr>
          <a:xfrm>
            <a:off x="73152" y="201168"/>
            <a:ext cx="5465275" cy="1729232"/>
          </a:xfrm>
        </p:spPr>
        <p:txBody>
          <a:bodyPr/>
          <a:lstStyle>
            <a:lvl1pPr marL="164592" indent="-164592">
              <a:defRPr>
                <a:solidFill>
                  <a:schemeClr val="accent3"/>
                </a:solidFill>
              </a:defRPr>
            </a:lvl1pPr>
          </a:lstStyle>
          <a:p>
            <a:r>
              <a:rPr lang="en-US" dirty="0"/>
              <a:t>“Template for a single quote: adjust optional author information to have similar spacing at the end of the quote.”</a:t>
            </a:r>
          </a:p>
        </p:txBody>
      </p:sp>
      <p:sp>
        <p:nvSpPr>
          <p:cNvPr id="12" name="Text Placeholder 11">
            <a:extLst>
              <a:ext uri="{FF2B5EF4-FFF2-40B4-BE49-F238E27FC236}">
                <a16:creationId xmlns:a16="http://schemas.microsoft.com/office/drawing/2014/main" id="{67826A83-0471-7649-B205-FFC505DA313F}"/>
              </a:ext>
            </a:extLst>
          </p:cNvPr>
          <p:cNvSpPr>
            <a:spLocks noGrp="1"/>
          </p:cNvSpPr>
          <p:nvPr>
            <p:ph type="body" sz="quarter" idx="14" hasCustomPrompt="1"/>
          </p:nvPr>
        </p:nvSpPr>
        <p:spPr>
          <a:xfrm>
            <a:off x="219456" y="1943280"/>
            <a:ext cx="4123944" cy="246888"/>
          </a:xfrm>
        </p:spPr>
        <p:txBody>
          <a:bodyPr/>
          <a:lstStyle>
            <a:lvl1pPr>
              <a:defRPr>
                <a:solidFill>
                  <a:schemeClr val="tx2"/>
                </a:solidFill>
              </a:defRPr>
            </a:lvl1pPr>
            <a:lvl2pPr marL="0" indent="0">
              <a:buNone/>
              <a:defRPr/>
            </a:lvl2pPr>
          </a:lstStyle>
          <a:p>
            <a:pPr lvl="0"/>
            <a:r>
              <a:rPr lang="en-US" dirty="0"/>
              <a:t>Richard P. Feynman</a:t>
            </a:r>
          </a:p>
        </p:txBody>
      </p:sp>
      <p:sp>
        <p:nvSpPr>
          <p:cNvPr id="14" name="Text Placeholder 13">
            <a:extLst>
              <a:ext uri="{FF2B5EF4-FFF2-40B4-BE49-F238E27FC236}">
                <a16:creationId xmlns:a16="http://schemas.microsoft.com/office/drawing/2014/main" id="{48B5E467-58C7-4043-A863-8B0F691F403C}"/>
              </a:ext>
            </a:extLst>
          </p:cNvPr>
          <p:cNvSpPr>
            <a:spLocks noGrp="1"/>
          </p:cNvSpPr>
          <p:nvPr>
            <p:ph type="body" sz="quarter" idx="15" hasCustomPrompt="1"/>
          </p:nvPr>
        </p:nvSpPr>
        <p:spPr>
          <a:xfrm>
            <a:off x="219456" y="2201719"/>
            <a:ext cx="4114800" cy="246888"/>
          </a:xfrm>
        </p:spPr>
        <p:txBody>
          <a:bodyPr/>
          <a:lstStyle>
            <a:lvl1pPr>
              <a:defRPr b="0" i="1">
                <a:solidFill>
                  <a:schemeClr val="tx2"/>
                </a:solidFill>
                <a:latin typeface="IBM Plex Sans" panose="020B0503050203000203" pitchFamily="34" charset="0"/>
              </a:defRPr>
            </a:lvl1pPr>
            <a:lvl2pPr marL="0" indent="0">
              <a:buNone/>
              <a:defRPr/>
            </a:lvl2pPr>
          </a:lstStyle>
          <a:p>
            <a:pPr lvl="0"/>
            <a:r>
              <a:rPr lang="en-US" dirty="0"/>
              <a:t>Simulating Physics with Computers, 1981</a:t>
            </a:r>
          </a:p>
        </p:txBody>
      </p:sp>
      <p:pic>
        <p:nvPicPr>
          <p:cNvPr id="17" name="Picture 16">
            <a:extLst>
              <a:ext uri="{FF2B5EF4-FFF2-40B4-BE49-F238E27FC236}">
                <a16:creationId xmlns:a16="http://schemas.microsoft.com/office/drawing/2014/main" id="{EDB3CCE8-33C3-F24F-B4C1-88AC1A4E4BEB}"/>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677631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276350"/>
            <a:ext cx="9144000" cy="3867150"/>
          </a:xfrm>
        </p:spPr>
        <p:txBody>
          <a:bodyPr lIns="91440" tIns="91440" rIns="91440" bIns="91440"/>
          <a:lstStyle/>
          <a:p>
            <a:r>
              <a:rPr lang="en-GB"/>
              <a:t>Click icon to add picture</a:t>
            </a:r>
            <a:endParaRPr lang="en-US" dirty="0"/>
          </a:p>
        </p:txBody>
      </p:sp>
      <p:sp>
        <p:nvSpPr>
          <p:cNvPr id="6" name="Title 5">
            <a:extLst>
              <a:ext uri="{FF2B5EF4-FFF2-40B4-BE49-F238E27FC236}">
                <a16:creationId xmlns:a16="http://schemas.microsoft.com/office/drawing/2014/main" id="{0DE8E457-FCF1-FB4D-B0AD-3250264B8242}"/>
              </a:ext>
            </a:extLst>
          </p:cNvPr>
          <p:cNvSpPr>
            <a:spLocks noGrp="1"/>
          </p:cNvSpPr>
          <p:nvPr>
            <p:ph type="title"/>
          </p:nvPr>
        </p:nvSpPr>
        <p:spPr>
          <a:xfrm>
            <a:off x="71803158" y="424434"/>
            <a:ext cx="4142232" cy="4294632"/>
          </a:xfrm>
        </p:spPr>
        <p:txBody>
          <a:bodyPr/>
          <a:lstStyle/>
          <a:p>
            <a:r>
              <a:rPr lang="en-GB"/>
              <a:t>Click to edit Master title style</a:t>
            </a:r>
            <a:endParaRPr lang="en-US"/>
          </a:p>
        </p:txBody>
      </p:sp>
      <p:sp>
        <p:nvSpPr>
          <p:cNvPr id="11" name="Text Placeholder 10">
            <a:extLst>
              <a:ext uri="{FF2B5EF4-FFF2-40B4-BE49-F238E27FC236}">
                <a16:creationId xmlns:a16="http://schemas.microsoft.com/office/drawing/2014/main" id="{F721CEEA-2F0E-BC48-998B-4A0A2A47691B}"/>
              </a:ext>
            </a:extLst>
          </p:cNvPr>
          <p:cNvSpPr>
            <a:spLocks noGrp="1"/>
          </p:cNvSpPr>
          <p:nvPr>
            <p:ph type="body" sz="quarter" idx="14" hasCustomPrompt="1"/>
          </p:nvPr>
        </p:nvSpPr>
        <p:spPr>
          <a:xfrm>
            <a:off x="219456" y="173736"/>
            <a:ext cx="4123944" cy="987552"/>
          </a:xfrm>
        </p:spPr>
        <p:txBody>
          <a:bodyPr/>
          <a:lstStyle>
            <a:lvl1pPr>
              <a:defRPr sz="2000"/>
            </a:lvl1pPr>
            <a:lvl2pPr marL="0" indent="0">
              <a:buNone/>
              <a:defRPr/>
            </a:lvl2pPr>
          </a:lstStyle>
          <a:p>
            <a:pPr lvl="0"/>
            <a:r>
              <a:rPr lang="en-US" dirty="0"/>
              <a:t>Title + image below</a:t>
            </a:r>
          </a:p>
        </p:txBody>
      </p:sp>
      <p:pic>
        <p:nvPicPr>
          <p:cNvPr id="12" name="Picture 11">
            <a:extLst>
              <a:ext uri="{FF2B5EF4-FFF2-40B4-BE49-F238E27FC236}">
                <a16:creationId xmlns:a16="http://schemas.microsoft.com/office/drawing/2014/main" id="{F57CD09D-1912-4D47-BBB5-FE17D9C3F1DF}"/>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880521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FAC4EC2A-3331-2F49-83D7-3DCDA8B9B9FE}"/>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33732574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2 columns (1/2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+ 2 columns (½ - ½)</a:t>
            </a:r>
          </a:p>
        </p:txBody>
      </p:sp>
      <p:sp>
        <p:nvSpPr>
          <p:cNvPr id="7" name="Content Placeholder"/>
          <p:cNvSpPr>
            <a:spLocks noGrp="1"/>
          </p:cNvSpPr>
          <p:nvPr>
            <p:ph sz="quarter" idx="13"/>
          </p:nvPr>
        </p:nvSpPr>
        <p:spPr>
          <a:xfrm>
            <a:off x="4791456" y="1243584"/>
            <a:ext cx="4123944" cy="3252216"/>
          </a:xfrm>
        </p:spPr>
        <p:txBody>
          <a:bodyPr/>
          <a:lstStyle>
            <a:lvl1pPr>
              <a:defRPr sz="1400"/>
            </a:lvl1pPr>
          </a:lstStyle>
          <a:p>
            <a:pPr lvl="0"/>
            <a:r>
              <a:rPr lang="en-GB"/>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978F0CCF-A937-E443-A6FB-F8B14F44A44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53502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10" name="Picture 9">
            <a:extLst>
              <a:ext uri="{FF2B5EF4-FFF2-40B4-BE49-F238E27FC236}">
                <a16:creationId xmlns:a16="http://schemas.microsoft.com/office/drawing/2014/main" id="{81D5E6BF-59B9-B34B-BF38-33B20B0A1BA1}"/>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556769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23944" cy="3252216"/>
          </a:xfrm>
        </p:spPr>
        <p:txBody>
          <a:bodyPr/>
          <a:lstStyle>
            <a:lvl1pPr>
              <a:defRPr sz="1400"/>
            </a:lvl1pPr>
          </a:lstStyle>
          <a:p>
            <a:pPr lvl="0"/>
            <a:r>
              <a:rPr lang="en-GB"/>
              <a:t>Click to edit Master text styles</a:t>
            </a:r>
          </a:p>
        </p:txBody>
      </p:sp>
      <p:pic>
        <p:nvPicPr>
          <p:cNvPr id="9" name="Picture 8">
            <a:extLst>
              <a:ext uri="{FF2B5EF4-FFF2-40B4-BE49-F238E27FC236}">
                <a16:creationId xmlns:a16="http://schemas.microsoft.com/office/drawing/2014/main" id="{7CD126F8-5E18-E040-A49A-773E7C50111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829141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3" name="Picture 12">
            <a:extLst>
              <a:ext uri="{FF2B5EF4-FFF2-40B4-BE49-F238E27FC236}">
                <a16:creationId xmlns:a16="http://schemas.microsoft.com/office/drawing/2014/main" id="{EE416F5B-7A52-2146-8678-DF09FD3E8E77}"/>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230125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09944"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p:spPr>
        <p:txBody>
          <a:bodyPr/>
          <a:lstStyle>
            <a:lvl1pPr>
              <a:defRPr sz="2800" b="1">
                <a:solidFill>
                  <a:schemeClr val="accent2"/>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1">
                <a:solidFill>
                  <a:schemeClr val="accent2"/>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1">
                <a:solidFill>
                  <a:schemeClr val="accent2"/>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p:spPr>
        <p:txBody>
          <a:bodyPr/>
          <a:lstStyle>
            <a:lvl1pPr>
              <a:defRPr sz="2800" b="1">
                <a:solidFill>
                  <a:schemeClr val="accent2"/>
                </a:solidFill>
              </a:defRPr>
            </a:lvl1pPr>
          </a:lstStyle>
          <a:p>
            <a:pPr lvl="0"/>
            <a:r>
              <a:rPr lang="en-US" dirty="0"/>
              <a:t>4.</a:t>
            </a:r>
          </a:p>
        </p:txBody>
      </p:sp>
      <p:pic>
        <p:nvPicPr>
          <p:cNvPr id="15" name="Picture 14">
            <a:extLst>
              <a:ext uri="{FF2B5EF4-FFF2-40B4-BE49-F238E27FC236}">
                <a16:creationId xmlns:a16="http://schemas.microsoft.com/office/drawing/2014/main" id="{8998DFD5-0DEB-FC4C-83C9-6DD845527BF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93800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9"/>
            <a:ext cx="4142232" cy="886221"/>
          </a:xfrm>
        </p:spPr>
        <p:txBody>
          <a:bodyPr/>
          <a:lstStyle>
            <a:lvl1pPr>
              <a:defRPr/>
            </a:lvl1pPr>
          </a:lstStyle>
          <a:p>
            <a:r>
              <a:rPr lang="en-US" dirty="0"/>
              <a:t>IBM Quantum template – 2 line title</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372140"/>
            <a:ext cx="4138953" cy="247768"/>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638549"/>
            <a:ext cx="4135463" cy="243953"/>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235892" y="1152910"/>
            <a:ext cx="548574"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277AD26A-F556-0148-903F-39C184671977}"/>
              </a:ext>
            </a:extLst>
          </p:cNvPr>
          <p:cNvPicPr>
            <a:picLocks noChangeAspect="1"/>
          </p:cNvPicPr>
          <p:nvPr userDrawn="1"/>
        </p:nvPicPr>
        <p:blipFill>
          <a:blip r:embed="rId2"/>
          <a:stretch>
            <a:fillRect/>
          </a:stretch>
        </p:blipFill>
        <p:spPr>
          <a:xfrm>
            <a:off x="7551876" y="4526742"/>
            <a:ext cx="1605280" cy="616758"/>
          </a:xfrm>
          <a:prstGeom prst="rect">
            <a:avLst/>
          </a:prstGeom>
        </p:spPr>
      </p:pic>
    </p:spTree>
    <p:extLst>
      <p:ext uri="{BB962C8B-B14F-4D97-AF65-F5344CB8AC3E}">
        <p14:creationId xmlns:p14="http://schemas.microsoft.com/office/powerpoint/2010/main" val="837503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E8846C6D-86C7-0B4C-9F26-55C25A7FBD3F}"/>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88799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7EA6A383-07D5-524B-BF7F-0F76981746B1}"/>
              </a:ext>
            </a:extLst>
          </p:cNvPr>
          <p:cNvSpPr>
            <a:spLocks noGrp="1"/>
          </p:cNvSpPr>
          <p:nvPr>
            <p:ph type="body" sz="quarter" idx="16"/>
          </p:nvPr>
        </p:nvSpPr>
        <p:spPr>
          <a:xfrm>
            <a:off x="2505457" y="1243584"/>
            <a:ext cx="1837943" cy="3255264"/>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11" name="Picture 10">
            <a:extLst>
              <a:ext uri="{FF2B5EF4-FFF2-40B4-BE49-F238E27FC236}">
                <a16:creationId xmlns:a16="http://schemas.microsoft.com/office/drawing/2014/main" id="{D251EFC2-2F84-0640-8243-0FECE45E9233}"/>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7949044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04D33261-655B-3E45-B50C-20AED52A1304}"/>
              </a:ext>
            </a:extLst>
          </p:cNvPr>
          <p:cNvSpPr>
            <a:spLocks noGrp="1"/>
          </p:cNvSpPr>
          <p:nvPr>
            <p:ph type="body" sz="quarter" idx="14" hasCustomPrompt="1"/>
          </p:nvPr>
        </p:nvSpPr>
        <p:spPr>
          <a:xfrm>
            <a:off x="219456" y="201168"/>
            <a:ext cx="1837944" cy="1729232"/>
          </a:xfrm>
        </p:spPr>
        <p:txBody>
          <a:bodyPr/>
          <a:lstStyle/>
          <a:p>
            <a:pPr lvl="0"/>
            <a:r>
              <a:rPr lang="en-US" dirty="0"/>
              <a:t>Small title, image or content on right  </a:t>
            </a:r>
          </a:p>
          <a:p>
            <a:pPr lvl="0"/>
            <a:endParaRPr lang="en-US" dirty="0"/>
          </a:p>
        </p:txBody>
      </p:sp>
    </p:spTree>
    <p:extLst>
      <p:ext uri="{BB962C8B-B14F-4D97-AF65-F5344CB8AC3E}">
        <p14:creationId xmlns:p14="http://schemas.microsoft.com/office/powerpoint/2010/main" val="890131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eft panel title + 4 column">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2505456" y="1243584"/>
            <a:ext cx="1833373" cy="3206750"/>
          </a:xfrm>
        </p:spPr>
        <p:txBody>
          <a:bodyPr/>
          <a:lstStyle>
            <a:lvl1pPr>
              <a:defRPr b="0" i="0">
                <a:solidFill>
                  <a:schemeClr val="tx1"/>
                </a:solidFill>
                <a:latin typeface="IBM Plex Sans" panose="020B0503050203000203" pitchFamily="34" charset="77"/>
              </a:defRPr>
            </a:lvl1pPr>
            <a:lvl2pPr>
              <a:buClr>
                <a:schemeClr val="tx1"/>
              </a:buClr>
              <a:defRPr b="0" i="0">
                <a:solidFill>
                  <a:schemeClr val="tx1"/>
                </a:solidFill>
                <a:latin typeface="IBM Plex Sans" panose="020B0503050203000203" pitchFamily="34" charset="77"/>
              </a:defRPr>
            </a:lvl2pPr>
            <a:lvl3pPr>
              <a:buClr>
                <a:schemeClr val="tx1"/>
              </a:buClr>
              <a:defRPr b="0" i="0">
                <a:solidFill>
                  <a:schemeClr val="tx1"/>
                </a:solidFill>
                <a:latin typeface="IBM Plex Sans" panose="020B0503050203000203" pitchFamily="34" charset="77"/>
              </a:defRPr>
            </a:lvl3pPr>
            <a:lvl4pPr>
              <a:buClr>
                <a:schemeClr val="tx1"/>
              </a:buClr>
              <a:defRPr b="0" i="0">
                <a:solidFill>
                  <a:schemeClr val="tx1"/>
                </a:solidFill>
                <a:latin typeface="IBM Plex Sans" panose="020B0503050203000203" pitchFamily="34" charset="77"/>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tx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sz="1400" dirty="0">
                <a:solidFill>
                  <a:schemeClr val="accent3"/>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14" name="Text Placeholder 13">
            <a:extLst>
              <a:ext uri="{FF2B5EF4-FFF2-40B4-BE49-F238E27FC236}">
                <a16:creationId xmlns:a16="http://schemas.microsoft.com/office/drawing/2014/main" id="{BF4B8F92-FCB3-BE4F-A16C-6C34CAC842F0}"/>
              </a:ext>
            </a:extLst>
          </p:cNvPr>
          <p:cNvSpPr>
            <a:spLocks noGrp="1"/>
          </p:cNvSpPr>
          <p:nvPr>
            <p:ph type="body" sz="quarter" idx="17"/>
          </p:nvPr>
        </p:nvSpPr>
        <p:spPr>
          <a:xfrm>
            <a:off x="219456" y="1243583"/>
            <a:ext cx="1837943" cy="1325880"/>
          </a:xfrm>
        </p:spPr>
        <p:txBody>
          <a:bodyPr/>
          <a:lstStyle/>
          <a:p>
            <a:pPr lvl="0"/>
            <a:r>
              <a:rPr lang="en-GB"/>
              <a:t>Click to edit Master text styles</a:t>
            </a:r>
          </a:p>
        </p:txBody>
      </p:sp>
      <p:sp>
        <p:nvSpPr>
          <p:cNvPr id="20" name="Text Placeholder 19">
            <a:extLst>
              <a:ext uri="{FF2B5EF4-FFF2-40B4-BE49-F238E27FC236}">
                <a16:creationId xmlns:a16="http://schemas.microsoft.com/office/drawing/2014/main" id="{F3766875-DA6A-9740-9D33-ECA36383356C}"/>
              </a:ext>
            </a:extLst>
          </p:cNvPr>
          <p:cNvSpPr>
            <a:spLocks noGrp="1"/>
          </p:cNvSpPr>
          <p:nvPr>
            <p:ph type="body" sz="quarter" idx="19"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a:p>
            <a:pPr lvl="0"/>
            <a:endParaRPr lang="en-US" dirty="0"/>
          </a:p>
        </p:txBody>
      </p:sp>
      <p:pic>
        <p:nvPicPr>
          <p:cNvPr id="21" name="Picture 20">
            <a:extLst>
              <a:ext uri="{FF2B5EF4-FFF2-40B4-BE49-F238E27FC236}">
                <a16:creationId xmlns:a16="http://schemas.microsoft.com/office/drawing/2014/main" id="{0CB1340F-CAA9-3448-A471-45D0FDFEAC9E}"/>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0528780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bg2"/>
        </a:solidFill>
        <a:effectLst/>
      </p:bgPr>
    </p:bg>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flipH="1">
            <a:off x="-1" y="0"/>
            <a:ext cx="2285999" cy="5143500"/>
          </a:xfrm>
          <a:solidFill>
            <a:schemeClr val="bg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Picture Placeholder"/>
          <p:cNvSpPr>
            <a:spLocks noGrp="1"/>
          </p:cNvSpPr>
          <p:nvPr>
            <p:ph type="pic" sz="quarter" idx="14"/>
          </p:nvPr>
        </p:nvSpPr>
        <p:spPr>
          <a:xfrm>
            <a:off x="2286000" y="0"/>
            <a:ext cx="6858000" cy="5148072"/>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tx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14" name="Text Placeholder 13">
            <a:extLst>
              <a:ext uri="{FF2B5EF4-FFF2-40B4-BE49-F238E27FC236}">
                <a16:creationId xmlns:a16="http://schemas.microsoft.com/office/drawing/2014/main" id="{334CB433-950A-F74F-B4FC-8B9B9D4C23A1}"/>
              </a:ext>
            </a:extLst>
          </p:cNvPr>
          <p:cNvSpPr>
            <a:spLocks noGrp="1"/>
          </p:cNvSpPr>
          <p:nvPr>
            <p:ph type="body" sz="quarter" idx="18"/>
          </p:nvPr>
        </p:nvSpPr>
        <p:spPr>
          <a:xfrm>
            <a:off x="219456" y="1243585"/>
            <a:ext cx="1837944" cy="1328166"/>
          </a:xfrm>
        </p:spPr>
        <p:txBody>
          <a:bodyPr/>
          <a:lstStyle>
            <a:lvl2pPr marL="0" indent="0">
              <a:buNone/>
              <a:defRPr/>
            </a:lvl2pPr>
          </a:lstStyle>
          <a:p>
            <a:pPr lvl="0"/>
            <a:r>
              <a:rPr lang="en-GB"/>
              <a:t>Click to edit Master text styles</a:t>
            </a:r>
          </a:p>
        </p:txBody>
      </p:sp>
      <p:sp>
        <p:nvSpPr>
          <p:cNvPr id="16" name="Text Placeholder 15">
            <a:extLst>
              <a:ext uri="{FF2B5EF4-FFF2-40B4-BE49-F238E27FC236}">
                <a16:creationId xmlns:a16="http://schemas.microsoft.com/office/drawing/2014/main" id="{B4BE86EA-0139-954C-B8A7-C0AB2D333B42}"/>
              </a:ext>
            </a:extLst>
          </p:cNvPr>
          <p:cNvSpPr>
            <a:spLocks noGrp="1"/>
          </p:cNvSpPr>
          <p:nvPr>
            <p:ph type="body" sz="quarter" idx="19"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p:txBody>
      </p:sp>
      <p:pic>
        <p:nvPicPr>
          <p:cNvPr id="17" name="Picture 16">
            <a:extLst>
              <a:ext uri="{FF2B5EF4-FFF2-40B4-BE49-F238E27FC236}">
                <a16:creationId xmlns:a16="http://schemas.microsoft.com/office/drawing/2014/main" id="{92F63234-9A2E-3E47-A2F0-56DF7F671E24}"/>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9983287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p:spPr>
        <p:txBody>
          <a:bodyPr/>
          <a:lstStyle>
            <a:lvl1pPr>
              <a:defRPr sz="1400"/>
            </a:lvl1pPr>
          </a:lstStyle>
          <a:p>
            <a:pPr lvl="0"/>
            <a:r>
              <a:rPr lang="en-GB"/>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C8E2AC3E-DB70-B245-BFBE-2FC1EC57ABBB}"/>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9601582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2"/>
          <p:cNvSpPr>
            <a:spLocks noGrp="1"/>
          </p:cNvSpPr>
          <p:nvPr>
            <p:ph sz="quarter" idx="18"/>
          </p:nvPr>
        </p:nvSpPr>
        <p:spPr>
          <a:xfrm>
            <a:off x="6858000" y="0"/>
            <a:ext cx="2286000" cy="2571750"/>
          </a:xfrm>
          <a:solidFill>
            <a:srgbClr val="0043CE"/>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1 column + 3 boxes gray">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4572000" y="0"/>
            <a:ext cx="2286000" cy="2571750"/>
          </a:xfrm>
          <a:solidFill>
            <a:srgbClr val="565656"/>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2"/>
          <p:cNvSpPr>
            <a:spLocks noGrp="1"/>
          </p:cNvSpPr>
          <p:nvPr>
            <p:ph sz="quarter" idx="18"/>
          </p:nvPr>
        </p:nvSpPr>
        <p:spPr>
          <a:xfrm>
            <a:off x="6858000" y="0"/>
            <a:ext cx="2286000" cy="2571750"/>
          </a:xfrm>
          <a:solidFill>
            <a:srgbClr val="3D3D3D"/>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3"/>
          <p:cNvSpPr>
            <a:spLocks noGrp="1"/>
          </p:cNvSpPr>
          <p:nvPr>
            <p:ph sz="quarter" idx="19"/>
          </p:nvPr>
        </p:nvSpPr>
        <p:spPr>
          <a:xfrm>
            <a:off x="4572000" y="2570163"/>
            <a:ext cx="4572000" cy="2573337"/>
          </a:xfrm>
          <a:solidFill>
            <a:srgbClr val="282828"/>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209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4 box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GB"/>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chemeClr val="accent1"/>
          </a:solidFill>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2"/>
          <p:cNvSpPr>
            <a:spLocks noGrp="1"/>
          </p:cNvSpPr>
          <p:nvPr>
            <p:ph sz="quarter" idx="19"/>
          </p:nvPr>
        </p:nvSpPr>
        <p:spPr>
          <a:xfrm>
            <a:off x="2286001" y="2570163"/>
            <a:ext cx="2286000" cy="2573337"/>
          </a:xfrm>
          <a:solidFill>
            <a:srgbClr val="002D9C"/>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6" name="Content Placeholder 3"/>
          <p:cNvSpPr>
            <a:spLocks noGrp="1"/>
          </p:cNvSpPr>
          <p:nvPr>
            <p:ph sz="quarter" idx="17"/>
          </p:nvPr>
        </p:nvSpPr>
        <p:spPr>
          <a:xfrm>
            <a:off x="4572000" y="2570162"/>
            <a:ext cx="2286000" cy="2573338"/>
          </a:xfrm>
          <a:solidFill>
            <a:srgbClr val="0043CE"/>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1" name="Content Placeholder 4"/>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F2F9A2B2-5103-3A4E-BA17-7C36133CC296}"/>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0629819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4 boxes gray">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GB"/>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282828"/>
          </a:solidFill>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2"/>
          <p:cNvSpPr>
            <a:spLocks noGrp="1"/>
          </p:cNvSpPr>
          <p:nvPr>
            <p:ph sz="quarter" idx="19"/>
          </p:nvPr>
        </p:nvSpPr>
        <p:spPr>
          <a:xfrm>
            <a:off x="2286001" y="2570163"/>
            <a:ext cx="2286000" cy="2573337"/>
          </a:xfrm>
          <a:solidFill>
            <a:srgbClr val="3D3D3D"/>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6" name="Content Placeholder 3"/>
          <p:cNvSpPr>
            <a:spLocks noGrp="1"/>
          </p:cNvSpPr>
          <p:nvPr>
            <p:ph sz="quarter" idx="17"/>
          </p:nvPr>
        </p:nvSpPr>
        <p:spPr>
          <a:xfrm>
            <a:off x="4572000" y="2570162"/>
            <a:ext cx="2286000" cy="2573338"/>
          </a:xfrm>
          <a:solidFill>
            <a:srgbClr val="565656"/>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1" name="Content Placeholder 4"/>
          <p:cNvSpPr>
            <a:spLocks noGrp="1"/>
          </p:cNvSpPr>
          <p:nvPr>
            <p:ph sz="quarter" idx="18"/>
          </p:nvPr>
        </p:nvSpPr>
        <p:spPr>
          <a:xfrm>
            <a:off x="6858000" y="2570162"/>
            <a:ext cx="2286000" cy="2573338"/>
          </a:xfrm>
          <a:solidFill>
            <a:srgbClr val="6F6F6F"/>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1E099F1A-F030-F54C-BEF7-B089B74D8A44}"/>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631330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8"/>
            <a:ext cx="4142232" cy="1454631"/>
          </a:xfrm>
        </p:spPr>
        <p:txBody>
          <a:bodyPr/>
          <a:lstStyle>
            <a:lvl1pPr>
              <a:defRPr/>
            </a:lvl1pPr>
          </a:lstStyle>
          <a:p>
            <a:r>
              <a:rPr lang="en-US" dirty="0"/>
              <a:t>IBM Quantum template – 3 line title (do not exceed 3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754892"/>
            <a:ext cx="4135463" cy="247330"/>
          </a:xfr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2021302"/>
            <a:ext cx="4131973" cy="251396"/>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235892" y="1535662"/>
            <a:ext cx="548574"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AD69D01F-02E8-AF42-A163-4B4ACD3F4EE1}"/>
              </a:ext>
            </a:extLst>
          </p:cNvPr>
          <p:cNvPicPr>
            <a:picLocks noChangeAspect="1"/>
          </p:cNvPicPr>
          <p:nvPr userDrawn="1"/>
        </p:nvPicPr>
        <p:blipFill>
          <a:blip r:embed="rId2"/>
          <a:stretch>
            <a:fillRect/>
          </a:stretch>
        </p:blipFill>
        <p:spPr>
          <a:xfrm>
            <a:off x="7551876" y="4526742"/>
            <a:ext cx="1605280" cy="616758"/>
          </a:xfrm>
          <a:prstGeom prst="rect">
            <a:avLst/>
          </a:prstGeom>
        </p:spPr>
      </p:pic>
    </p:spTree>
    <p:extLst>
      <p:ext uri="{BB962C8B-B14F-4D97-AF65-F5344CB8AC3E}">
        <p14:creationId xmlns:p14="http://schemas.microsoft.com/office/powerpoint/2010/main" val="703105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3044952" y="0"/>
            <a:ext cx="3044952" cy="5148072"/>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6090348" y="0"/>
            <a:ext cx="3044952" cy="5148072"/>
          </a:xfrm>
          <a:solidFill>
            <a:srgbClr val="0043CE"/>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Quantum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90549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3044952" y="0"/>
            <a:ext cx="3044952" cy="5148072"/>
          </a:xfrm>
          <a:solidFill>
            <a:srgbClr val="282828"/>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6090348" y="0"/>
            <a:ext cx="3044952" cy="5148072"/>
          </a:xfrm>
          <a:solidFill>
            <a:srgbClr val="3D3D3D"/>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Quantum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A6D54B52-90D8-C640-BC3C-25ADFC716E62}"/>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5785889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2286000" y="0"/>
            <a:ext cx="2286000" cy="5148072"/>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4572000" y="0"/>
            <a:ext cx="2286000" cy="5148072"/>
          </a:xfrm>
          <a:solidFill>
            <a:srgbClr val="0043CE"/>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6858000" y="0"/>
            <a:ext cx="2286000" cy="5148072"/>
          </a:xfrm>
          <a:solidFill>
            <a:schemeClr val="accent2"/>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Quantum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2286000" y="0"/>
            <a:ext cx="2286000" cy="5148072"/>
          </a:xfrm>
          <a:solidFill>
            <a:srgbClr val="282828"/>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4572000" y="0"/>
            <a:ext cx="2286000" cy="5148072"/>
          </a:xfrm>
          <a:solidFill>
            <a:srgbClr val="3D3D3D"/>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6858000" y="0"/>
            <a:ext cx="2286000" cy="5148072"/>
          </a:xfrm>
          <a:solidFill>
            <a:srgbClr val="565656"/>
          </a:solidFill>
        </p:spPr>
        <p:txBody>
          <a:bodyPr lIns="219456" tIns="1243584"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Quantum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EAB79DFD-294C-6348-A9F4-BBFCAE1E62A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9315466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23085" y="1254615"/>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798D5E28-FCC8-924A-86A3-246054DC76B5}"/>
              </a:ext>
            </a:extLst>
          </p:cNvPr>
          <p:cNvPicPr>
            <a:picLocks noChangeAspect="1"/>
          </p:cNvPicPr>
          <p:nvPr userDrawn="1"/>
        </p:nvPicPr>
        <p:blipFill>
          <a:blip r:embed="rId2"/>
          <a:stretch>
            <a:fillRect/>
          </a:stretch>
        </p:blipFill>
        <p:spPr>
          <a:xfrm>
            <a:off x="2883781" y="1923126"/>
            <a:ext cx="3376437" cy="1297247"/>
          </a:xfrm>
          <a:prstGeom prst="rect">
            <a:avLst/>
          </a:prstGeom>
        </p:spPr>
      </p:pic>
    </p:spTree>
    <p:extLst>
      <p:ext uri="{BB962C8B-B14F-4D97-AF65-F5344CB8AC3E}">
        <p14:creationId xmlns:p14="http://schemas.microsoft.com/office/powerpoint/2010/main" val="3260669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no footer)">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4676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footer)">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C0CA2F38-20CE-244D-9F18-6922B667D651}"/>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414122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divider (no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no footer</a:t>
            </a:r>
          </a:p>
        </p:txBody>
      </p:sp>
      <p:pic>
        <p:nvPicPr>
          <p:cNvPr id="6" name="Picture 5">
            <a:extLst>
              <a:ext uri="{FF2B5EF4-FFF2-40B4-BE49-F238E27FC236}">
                <a16:creationId xmlns:a16="http://schemas.microsoft.com/office/drawing/2014/main" id="{99DCD91D-6EEE-A449-BBBB-4C464064DE56}"/>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112762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500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divider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with footer</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4851297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Xlg tex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0" y="91440"/>
            <a:ext cx="6949440" cy="4404360"/>
          </a:xfrm>
        </p:spPr>
        <p:txBody>
          <a:bodyPr/>
          <a:lstStyle>
            <a:lvl1pPr>
              <a:lnSpc>
                <a:spcPct val="90000"/>
              </a:lnSpc>
              <a:defRPr sz="9200" b="0" i="0">
                <a:solidFill>
                  <a:schemeClr val="accent1"/>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A727ED31-09B9-2F4F-8BF7-FD8ADC695F5B}"/>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38876759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155448" y="1155627"/>
            <a:ext cx="4206240" cy="3361944"/>
          </a:xfrm>
        </p:spPr>
        <p:txBody>
          <a:bodyPr/>
          <a:lstStyle>
            <a:lvl1pPr>
              <a:lnSpc>
                <a:spcPct val="90000"/>
              </a:lnSpc>
              <a:defRPr sz="9200" b="0" i="0">
                <a:solidFill>
                  <a:schemeClr val="accent1"/>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D72E93A7-C278-A142-AB3D-EA0C25ABB392}"/>
              </a:ext>
            </a:extLst>
          </p:cNvPr>
          <p:cNvSpPr>
            <a:spLocks noGrp="1"/>
          </p:cNvSpPr>
          <p:nvPr>
            <p:ph type="body" sz="quarter" idx="14" hasCustomPrompt="1"/>
          </p:nvPr>
        </p:nvSpPr>
        <p:spPr>
          <a:xfrm>
            <a:off x="219456" y="173736"/>
            <a:ext cx="3794760" cy="859536"/>
          </a:xfr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10" name="Picture 9">
            <a:extLst>
              <a:ext uri="{FF2B5EF4-FFF2-40B4-BE49-F238E27FC236}">
                <a16:creationId xmlns:a16="http://schemas.microsoft.com/office/drawing/2014/main" id="{EC740996-FB94-4C41-BF5C-7C66E91DF28D}"/>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7243641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3152" y="201169"/>
            <a:ext cx="5562535" cy="1729232"/>
          </a:xfrm>
        </p:spPr>
        <p:txBody>
          <a:bodyPr lIns="0" rIns="0"/>
          <a:lstStyle>
            <a:lvl1pPr marL="164592" indent="-164592">
              <a:defRPr>
                <a:solidFill>
                  <a:schemeClr val="accent1"/>
                </a:solidFill>
              </a:defRPr>
            </a:lvl1pPr>
          </a:lstStyle>
          <a:p>
            <a:r>
              <a:rPr lang="en-US" dirty="0"/>
              <a:t>“Template for a single quote: adjust optional author information to have similar spacing at the end of the quote.”</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05A10955-0FA2-0B41-9E47-492323D6BFB2}"/>
              </a:ext>
            </a:extLst>
          </p:cNvPr>
          <p:cNvSpPr>
            <a:spLocks noGrp="1"/>
          </p:cNvSpPr>
          <p:nvPr>
            <p:ph type="body" sz="quarter" idx="14" hasCustomPrompt="1"/>
          </p:nvPr>
        </p:nvSpPr>
        <p:spPr>
          <a:xfrm>
            <a:off x="219456" y="1947672"/>
            <a:ext cx="4123944" cy="246888"/>
          </a:xfrm>
        </p:spPr>
        <p:txBody>
          <a:bodyPr/>
          <a:lstStyle>
            <a:lvl1pPr>
              <a:defRPr>
                <a:solidFill>
                  <a:schemeClr val="bg2"/>
                </a:solidFill>
              </a:defRPr>
            </a:lvl1pPr>
            <a:lvl2pPr marL="0" indent="0">
              <a:buNone/>
              <a:defRPr/>
            </a:lvl2pPr>
          </a:lstStyle>
          <a:p>
            <a:pPr lvl="0"/>
            <a:r>
              <a:rPr lang="en-US" dirty="0"/>
              <a:t>Richard P. Feynman</a:t>
            </a:r>
          </a:p>
        </p:txBody>
      </p:sp>
      <p:sp>
        <p:nvSpPr>
          <p:cNvPr id="13" name="Text Placeholder 12">
            <a:extLst>
              <a:ext uri="{FF2B5EF4-FFF2-40B4-BE49-F238E27FC236}">
                <a16:creationId xmlns:a16="http://schemas.microsoft.com/office/drawing/2014/main" id="{128095EB-9F92-1242-9308-650B1A6E2BD7}"/>
              </a:ext>
            </a:extLst>
          </p:cNvPr>
          <p:cNvSpPr>
            <a:spLocks noGrp="1"/>
          </p:cNvSpPr>
          <p:nvPr>
            <p:ph type="body" sz="quarter" idx="15" hasCustomPrompt="1"/>
          </p:nvPr>
        </p:nvSpPr>
        <p:spPr>
          <a:xfrm>
            <a:off x="219456" y="2203704"/>
            <a:ext cx="4123944" cy="246888"/>
          </a:xfrm>
        </p:spPr>
        <p:txBody>
          <a:bodyPr/>
          <a:lstStyle>
            <a:lvl1pPr>
              <a:defRPr b="0" i="1">
                <a:solidFill>
                  <a:schemeClr val="bg2"/>
                </a:solidFill>
                <a:latin typeface="IBM Plex Sans" panose="020B0503050203000203" pitchFamily="34" charset="0"/>
              </a:defRPr>
            </a:lvl1pPr>
            <a:lvl2pPr marL="0" indent="0">
              <a:buNone/>
              <a:defRPr/>
            </a:lvl2pPr>
          </a:lstStyle>
          <a:p>
            <a:pPr lvl="0"/>
            <a:r>
              <a:rPr lang="en-US" dirty="0"/>
              <a:t>Simulating Physics with Computers</a:t>
            </a:r>
          </a:p>
        </p:txBody>
      </p:sp>
      <p:pic>
        <p:nvPicPr>
          <p:cNvPr id="14" name="Picture 13">
            <a:extLst>
              <a:ext uri="{FF2B5EF4-FFF2-40B4-BE49-F238E27FC236}">
                <a16:creationId xmlns:a16="http://schemas.microsoft.com/office/drawing/2014/main" id="{4FA9BBB0-25AA-FB46-A614-A914AAB4DD0F}"/>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960679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276350"/>
            <a:ext cx="9144000" cy="3867150"/>
          </a:xfrm>
        </p:spPr>
        <p:txBody>
          <a:bodyPr lIns="91440" tIns="91440" rIns="91440" bIns="91440"/>
          <a:lstStyle/>
          <a:p>
            <a:r>
              <a:rPr lang="en-US" dirty="0"/>
              <a:t>Click icon to add picture</a:t>
            </a:r>
          </a:p>
        </p:txBody>
      </p:sp>
      <p:sp>
        <p:nvSpPr>
          <p:cNvPr id="8" name="Text Placeholder 7">
            <a:extLst>
              <a:ext uri="{FF2B5EF4-FFF2-40B4-BE49-F238E27FC236}">
                <a16:creationId xmlns:a16="http://schemas.microsoft.com/office/drawing/2014/main" id="{1E0E60D0-D366-764B-8A91-8A28056057DA}"/>
              </a:ext>
            </a:extLst>
          </p:cNvPr>
          <p:cNvSpPr>
            <a:spLocks noGrp="1"/>
          </p:cNvSpPr>
          <p:nvPr>
            <p:ph type="body" sz="quarter" idx="13" hasCustomPrompt="1"/>
          </p:nvPr>
        </p:nvSpPr>
        <p:spPr>
          <a:xfrm>
            <a:off x="219456" y="173736"/>
            <a:ext cx="4142232" cy="804672"/>
          </a:xfrm>
        </p:spPr>
        <p:txBody>
          <a:bodyPr/>
          <a:lstStyle>
            <a:lvl1pPr>
              <a:defRPr sz="2000"/>
            </a:lvl1pPr>
            <a:lvl2pPr marL="0" indent="0">
              <a:buNone/>
              <a:defRPr/>
            </a:lvl2pPr>
          </a:lstStyle>
          <a:p>
            <a:pPr lvl="0"/>
            <a:r>
              <a:rPr lang="en-US" dirty="0"/>
              <a:t>Title + image below</a:t>
            </a:r>
          </a:p>
        </p:txBody>
      </p:sp>
      <p:pic>
        <p:nvPicPr>
          <p:cNvPr id="9" name="Picture 8">
            <a:extLst>
              <a:ext uri="{FF2B5EF4-FFF2-40B4-BE49-F238E27FC236}">
                <a16:creationId xmlns:a16="http://schemas.microsoft.com/office/drawing/2014/main" id="{E6247D1C-5440-784F-BE29-75456EAC64CA}"/>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074894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48154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E1A63CAA-CD94-4445-9635-ACF0C2BB7BAE}"/>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5454826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12E6C3BF-3922-6641-BF4A-443633640296}"/>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800972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42232" cy="3279648"/>
          </a:xfrm>
        </p:spPr>
        <p:txBody>
          <a:bodyPr/>
          <a:lstStyle>
            <a:lvl1pPr>
              <a:defRPr sz="1400"/>
            </a:lvl1pPr>
          </a:lstStyle>
          <a:p>
            <a:pPr lvl="0"/>
            <a:r>
              <a:rPr lang="en-US" dirty="0"/>
              <a:t>Click to edit Master text styles</a:t>
            </a:r>
          </a:p>
        </p:txBody>
      </p:sp>
      <p:pic>
        <p:nvPicPr>
          <p:cNvPr id="10" name="Picture 9">
            <a:extLst>
              <a:ext uri="{FF2B5EF4-FFF2-40B4-BE49-F238E27FC236}">
                <a16:creationId xmlns:a16="http://schemas.microsoft.com/office/drawing/2014/main" id="{0A41A6EC-62E3-B64F-8916-4A69B1CEE782}"/>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5152784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1" name="Picture 10">
            <a:extLst>
              <a:ext uri="{FF2B5EF4-FFF2-40B4-BE49-F238E27FC236}">
                <a16:creationId xmlns:a16="http://schemas.microsoft.com/office/drawing/2014/main" id="{AD298876-C1E6-EC4B-A655-096B6E6D40B5}"/>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056034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4E077E17-3B69-4644-BD04-6785219BC1C0}"/>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5788174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876289"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p:spPr>
        <p:txBody>
          <a:bodyPr/>
          <a:lstStyle>
            <a:lvl1pPr>
              <a:defRPr sz="2800" b="1">
                <a:solidFill>
                  <a:schemeClr val="accent2"/>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1">
                <a:solidFill>
                  <a:schemeClr val="accent2"/>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1">
                <a:solidFill>
                  <a:schemeClr val="accent2"/>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p:spPr>
        <p:txBody>
          <a:bodyPr/>
          <a:lstStyle>
            <a:lvl1pPr>
              <a:defRPr sz="2800" b="1">
                <a:solidFill>
                  <a:schemeClr val="accent2"/>
                </a:solidFill>
              </a:defRPr>
            </a:lvl1pPr>
          </a:lstStyle>
          <a:p>
            <a:pPr lvl="0"/>
            <a:r>
              <a:rPr lang="en-US" dirty="0"/>
              <a:t>4.</a:t>
            </a:r>
          </a:p>
        </p:txBody>
      </p:sp>
      <p:pic>
        <p:nvPicPr>
          <p:cNvPr id="16" name="Picture 15">
            <a:extLst>
              <a:ext uri="{FF2B5EF4-FFF2-40B4-BE49-F238E27FC236}">
                <a16:creationId xmlns:a16="http://schemas.microsoft.com/office/drawing/2014/main" id="{3C0F0089-2AF8-784E-BDFC-C82D162A2588}"/>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8049953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FD009232-E2BC-3C46-BBA7-E52FB6EFC2DB}"/>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5723696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2AD16343-3128-3240-BC32-2E94E02D825C}"/>
              </a:ext>
            </a:extLst>
          </p:cNvPr>
          <p:cNvSpPr>
            <a:spLocks noGrp="1"/>
          </p:cNvSpPr>
          <p:nvPr>
            <p:ph type="body" sz="quarter" idx="16"/>
          </p:nvPr>
        </p:nvSpPr>
        <p:spPr>
          <a:xfrm>
            <a:off x="2505456" y="1243584"/>
            <a:ext cx="1837943" cy="3255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5C276499-CBE5-D346-BF22-FD93B3FAD4C2}"/>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0321320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F5C57F9-E2FB-6641-A078-B8758C68659C}"/>
              </a:ext>
            </a:extLst>
          </p:cNvPr>
          <p:cNvSpPr>
            <a:spLocks noGrp="1"/>
          </p:cNvSpPr>
          <p:nvPr>
            <p:ph type="body" sz="quarter" idx="14" hasCustomPrompt="1"/>
          </p:nvPr>
        </p:nvSpPr>
        <p:spPr>
          <a:xfrm>
            <a:off x="219456" y="201168"/>
            <a:ext cx="1828800" cy="2370582"/>
          </a:xfrm>
        </p:spPr>
        <p:txBody>
          <a:bodyPr/>
          <a:lstStyle>
            <a:lvl2pPr marL="0" indent="0">
              <a:buNone/>
              <a:defRPr/>
            </a:lvl2pPr>
          </a:lstStyle>
          <a:p>
            <a:pPr lvl="0"/>
            <a:r>
              <a:rPr lang="en-US" dirty="0"/>
              <a:t>Small title, image or content on right  </a:t>
            </a:r>
          </a:p>
        </p:txBody>
      </p:sp>
    </p:spTree>
    <p:extLst>
      <p:ext uri="{BB962C8B-B14F-4D97-AF65-F5344CB8AC3E}">
        <p14:creationId xmlns:p14="http://schemas.microsoft.com/office/powerpoint/2010/main" val="101157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panel title + 4 column">
    <p:bg>
      <p:bgPr>
        <a:solidFill>
          <a:schemeClr val="tx2"/>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sz="1400" dirty="0">
                <a:solidFill>
                  <a:schemeClr val="accent1"/>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19456" y="1243584"/>
            <a:ext cx="1837944" cy="1328166"/>
          </a:xfrm>
        </p:spPr>
        <p:txBody>
          <a:bodyPr/>
          <a:lstStyle>
            <a:lvl2pPr marL="0" indent="0">
              <a:buNone/>
              <a:defRPr/>
            </a:lvl2pPr>
          </a:lstStyle>
          <a:p>
            <a:pPr lvl="0"/>
            <a:r>
              <a:rPr lang="en-US" dirty="0"/>
              <a:t>Click to edit Master text styles</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2505456" y="1243584"/>
            <a:ext cx="1828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a:extLst>
              <a:ext uri="{FF2B5EF4-FFF2-40B4-BE49-F238E27FC236}">
                <a16:creationId xmlns:a16="http://schemas.microsoft.com/office/drawing/2014/main" id="{35E93564-0997-F943-A427-D795A61EC1AE}"/>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196729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tx2"/>
        </a:solidFill>
        <a:effectLst/>
      </p:bgPr>
    </p:bg>
    <p:spTree>
      <p:nvGrpSpPr>
        <p:cNvPr id="1" name=""/>
        <p:cNvGrpSpPr/>
        <p:nvPr/>
      </p:nvGrpSpPr>
      <p:grpSpPr>
        <a:xfrm>
          <a:off x="0" y="0"/>
          <a:ext cx="0" cy="0"/>
          <a:chOff x="0" y="0"/>
          <a:chExt cx="0" cy="0"/>
        </a:xfrm>
      </p:grpSpPr>
      <p:sp>
        <p:nvSpPr>
          <p:cNvPr id="11" name="Cool gray 10 rectangle">
            <a:extLst>
              <a:ext uri="{FF2B5EF4-FFF2-40B4-BE49-F238E27FC236}">
                <a16:creationId xmlns:a16="http://schemas.microsoft.com/office/drawing/2014/main" id="{AC7071F7-7B2A-D945-9E7A-B87CA754F3F3}"/>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pic>
        <p:nvPicPr>
          <p:cNvPr id="13" name="Picture 12">
            <a:extLst>
              <a:ext uri="{FF2B5EF4-FFF2-40B4-BE49-F238E27FC236}">
                <a16:creationId xmlns:a16="http://schemas.microsoft.com/office/drawing/2014/main" id="{DA89792B-7DE7-4945-814D-8C9E3FB89901}"/>
              </a:ext>
            </a:extLst>
          </p:cNvPr>
          <p:cNvPicPr>
            <a:picLocks noChangeAspect="1"/>
          </p:cNvPicPr>
          <p:nvPr userDrawn="1"/>
        </p:nvPicPr>
        <p:blipFill>
          <a:blip r:embed="rId2"/>
          <a:stretch>
            <a:fillRect/>
          </a:stretch>
        </p:blipFill>
        <p:spPr>
          <a:xfrm>
            <a:off x="7549414" y="0"/>
            <a:ext cx="1594586" cy="612648"/>
          </a:xfrm>
          <a:prstGeom prst="rect">
            <a:avLst/>
          </a:prstGeom>
        </p:spPr>
      </p:pic>
      <p:sp>
        <p:nvSpPr>
          <p:cNvPr id="9" name="Picture Placeholder"/>
          <p:cNvSpPr>
            <a:spLocks noGrp="1"/>
          </p:cNvSpPr>
          <p:nvPr>
            <p:ph type="pic" sz="quarter" idx="14"/>
          </p:nvPr>
        </p:nvSpPr>
        <p:spPr>
          <a:xfrm>
            <a:off x="2286000" y="0"/>
            <a:ext cx="6858000" cy="5148072"/>
          </a:xfrm>
          <a:solidFill>
            <a:schemeClr val="tx1"/>
          </a:solidFill>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bg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6" name="Text Placeholder 5">
            <a:extLst>
              <a:ext uri="{FF2B5EF4-FFF2-40B4-BE49-F238E27FC236}">
                <a16:creationId xmlns:a16="http://schemas.microsoft.com/office/drawing/2014/main" id="{EE96722A-5328-BD4F-BCAA-57403E973996}"/>
              </a:ext>
            </a:extLst>
          </p:cNvPr>
          <p:cNvSpPr>
            <a:spLocks noGrp="1"/>
          </p:cNvSpPr>
          <p:nvPr>
            <p:ph type="body" sz="quarter" idx="16" hasCustomPrompt="1"/>
          </p:nvPr>
        </p:nvSpPr>
        <p:spPr>
          <a:xfrm>
            <a:off x="219456" y="173736"/>
            <a:ext cx="1892807" cy="841248"/>
          </a:xfrm>
        </p:spPr>
        <p:txBody>
          <a:bodyPr/>
          <a:lstStyle>
            <a:lvl1pPr>
              <a:defRPr sz="2000"/>
            </a:lvl1pPr>
          </a:lstStyle>
          <a:p>
            <a:pPr lvl="0"/>
            <a:r>
              <a:rPr lang="en-US" dirty="0"/>
              <a:t>Left panel title + description</a:t>
            </a:r>
          </a:p>
        </p:txBody>
      </p:sp>
      <p:sp>
        <p:nvSpPr>
          <p:cNvPr id="14" name="Text Placeholder 13">
            <a:extLst>
              <a:ext uri="{FF2B5EF4-FFF2-40B4-BE49-F238E27FC236}">
                <a16:creationId xmlns:a16="http://schemas.microsoft.com/office/drawing/2014/main" id="{47003850-CA02-794E-82E9-2765B21076B6}"/>
              </a:ext>
            </a:extLst>
          </p:cNvPr>
          <p:cNvSpPr>
            <a:spLocks noGrp="1"/>
          </p:cNvSpPr>
          <p:nvPr>
            <p:ph type="body" sz="quarter" idx="17"/>
          </p:nvPr>
        </p:nvSpPr>
        <p:spPr>
          <a:xfrm>
            <a:off x="219457" y="1243584"/>
            <a:ext cx="1837944" cy="1328166"/>
          </a:xfrm>
        </p:spPr>
        <p:txBody>
          <a:bodyPr/>
          <a:lstStyle/>
          <a:p>
            <a:pPr lvl="0"/>
            <a:r>
              <a:rPr lang="en-US" dirty="0"/>
              <a:t>Click to edit Master text styles</a:t>
            </a:r>
          </a:p>
        </p:txBody>
      </p:sp>
    </p:spTree>
    <p:extLst>
      <p:ext uri="{BB962C8B-B14F-4D97-AF65-F5344CB8AC3E}">
        <p14:creationId xmlns:p14="http://schemas.microsoft.com/office/powerpoint/2010/main" val="19392020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bg>
      <p:bgPr>
        <a:solidFill>
          <a:schemeClr val="tx2"/>
        </a:solidFill>
        <a:effectLst/>
      </p:bgPr>
    </p:bg>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p:spPr>
        <p:txBody>
          <a:bodyPr/>
          <a:lstStyle>
            <a:lvl1pPr>
              <a:defRPr sz="1400"/>
            </a:lvl1pPr>
          </a:lstStyle>
          <a:p>
            <a:pPr lvl="0"/>
            <a:r>
              <a:rPr lang="en-US" dirty="0"/>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D7850CD9-0F56-5C4D-8CF7-2F109E172934}"/>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1229565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13076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1 column + 3 boxes gray">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DCDCDC"/>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BEBEB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06814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4 boxes (alt)">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chemeClr val="tx2"/>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2286001" y="2570163"/>
            <a:ext cx="2286000" cy="2573337"/>
          </a:xfrm>
          <a:solidFill>
            <a:schemeClr val="accent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6858000" y="2570162"/>
            <a:ext cx="2286000" cy="2573338"/>
          </a:xfrm>
          <a:solidFill>
            <a:schemeClr val="accent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42FF73-135D-9049-908B-399CD5E79550}"/>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85498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divider (no foo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2B4E5F-15AA-7142-8D54-876791D3731F}"/>
              </a:ext>
            </a:extLst>
          </p:cNvPr>
          <p:cNvSpPr>
            <a:spLocks noGrp="1"/>
          </p:cNvSpPr>
          <p:nvPr>
            <p:ph type="title" hasCustomPrompt="1"/>
          </p:nvPr>
        </p:nvSpPr>
        <p:spPr>
          <a:xfrm>
            <a:off x="210312" y="201168"/>
            <a:ext cx="4142232" cy="1729232"/>
          </a:xfrm>
        </p:spPr>
        <p:txBody>
          <a:bodyPr/>
          <a:lstStyle/>
          <a:p>
            <a:r>
              <a:rPr lang="en-US" dirty="0"/>
              <a:t>Click to edit Master title style (3 sizes for title text available) - no footer</a:t>
            </a:r>
          </a:p>
        </p:txBody>
      </p:sp>
      <p:pic>
        <p:nvPicPr>
          <p:cNvPr id="5" name="Picture 4">
            <a:extLst>
              <a:ext uri="{FF2B5EF4-FFF2-40B4-BE49-F238E27FC236}">
                <a16:creationId xmlns:a16="http://schemas.microsoft.com/office/drawing/2014/main" id="{D0832194-9F9F-4A4B-847F-9B8502AF1E18}"/>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33280823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4 boxes (alt) gray">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chemeClr val="tx2"/>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2286001" y="2570163"/>
            <a:ext cx="2286000" cy="2573337"/>
          </a:xfrm>
          <a:solidFill>
            <a:srgbClr val="DCDCDC"/>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6" name="Content Placeholder 3"/>
          <p:cNvSpPr>
            <a:spLocks noGrp="1"/>
          </p:cNvSpPr>
          <p:nvPr>
            <p:ph sz="quarter" idx="17"/>
          </p:nvPr>
        </p:nvSpPr>
        <p:spPr>
          <a:xfrm>
            <a:off x="4572000" y="2570162"/>
            <a:ext cx="2286000" cy="2573338"/>
          </a:xfrm>
          <a:solidFill>
            <a:srgbClr val="BEBEB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6858000" y="2570162"/>
            <a:ext cx="2286000" cy="2573338"/>
          </a:xfrm>
          <a:solidFill>
            <a:srgbClr val="A4A4A4"/>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42FF73-135D-9049-908B-399CD5E79550}"/>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6252871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rgbClr val="FFFFFF"/>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4951" y="0"/>
            <a:ext cx="3044952" cy="5148072"/>
          </a:xfrm>
          <a:solidFill>
            <a:schemeClr val="accent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0348" y="0"/>
            <a:ext cx="3044952"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Quantum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5163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rgbClr val="FFFFFF"/>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4951" y="0"/>
            <a:ext cx="3044952" cy="5148072"/>
          </a:xfrm>
          <a:solidFill>
            <a:srgbClr val="F3F3F3"/>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0348" y="0"/>
            <a:ext cx="3044952" cy="5148072"/>
          </a:xfrm>
          <a:solidFill>
            <a:srgbClr val="DCDCDC"/>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Quantum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B8BDF67B-42AF-FB48-9926-C225A9833879}"/>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34598679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chemeClr val="accent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chemeClr val="accent1"/>
          </a:solidFill>
        </p:spPr>
        <p:txBody>
          <a:bodyPr lIns="219456" tIns="201168" rIns="228600" bIns="228600"/>
          <a:lstStyle>
            <a:lvl1pPr>
              <a:defRPr>
                <a:solidFill>
                  <a:schemeClr val="tx2"/>
                </a:solidFill>
              </a:defRPr>
            </a:lvl1pPr>
            <a:lvl2pPr>
              <a:buClr>
                <a:schemeClr val="tx1"/>
              </a:buClr>
              <a:defRPr>
                <a:solidFill>
                  <a:schemeClr val="tx2"/>
                </a:solidFill>
              </a:defRPr>
            </a:lvl2pPr>
            <a:lvl3pPr>
              <a:buClr>
                <a:schemeClr val="tx1"/>
              </a:buClr>
              <a:defRPr>
                <a:solidFill>
                  <a:schemeClr val="tx2"/>
                </a:solidFill>
              </a:defRPr>
            </a:lvl3pPr>
            <a:lvl4pPr>
              <a:buClr>
                <a:schemeClr val="tx1"/>
              </a:buClr>
              <a:defRPr>
                <a:solidFill>
                  <a:schemeClr val="tx2"/>
                </a:solidFill>
              </a:defRPr>
            </a:lvl4pPr>
            <a:lvl5pPr>
              <a:buClr>
                <a:schemeClr val="tx1"/>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Quantum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579898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1"/>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chemeClr val="tx2"/>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DCDCDC"/>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BEBEBE"/>
          </a:solidFill>
        </p:spPr>
        <p:txBody>
          <a:bodyPr lIns="219456" tIns="1243584" rIns="228600" bIns="228600"/>
          <a:lstStyle>
            <a:lvl1pP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Quantum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6BCFE05A-7200-A940-9456-D3383C4107FF}"/>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9659235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86963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CFF5C387-486D-AB4A-BFE7-AD6AF72450BA}"/>
              </a:ext>
            </a:extLst>
          </p:cNvPr>
          <p:cNvPicPr>
            <a:picLocks noChangeAspect="1"/>
          </p:cNvPicPr>
          <p:nvPr userDrawn="1"/>
        </p:nvPicPr>
        <p:blipFill>
          <a:blip r:embed="rId2"/>
          <a:stretch>
            <a:fillRect/>
          </a:stretch>
        </p:blipFill>
        <p:spPr>
          <a:xfrm>
            <a:off x="2882215" y="1922526"/>
            <a:ext cx="3379570" cy="1298448"/>
          </a:xfrm>
          <a:prstGeom prst="rect">
            <a:avLst/>
          </a:prstGeom>
        </p:spPr>
      </p:pic>
    </p:spTree>
    <p:extLst>
      <p:ext uri="{BB962C8B-B14F-4D97-AF65-F5344CB8AC3E}">
        <p14:creationId xmlns:p14="http://schemas.microsoft.com/office/powerpoint/2010/main" val="28059126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descr="IBM 8-bar logo">
            <a:extLst>
              <a:ext uri="{FF2B5EF4-FFF2-40B4-BE49-F238E27FC236}">
                <a16:creationId xmlns:a16="http://schemas.microsoft.com/office/drawing/2014/main" id="{0C50FF1F-2B6D-2A45-A175-27DFE88C5352}"/>
              </a:ext>
            </a:extLst>
          </p:cNvPr>
          <p:cNvPicPr>
            <a:picLocks noChangeAspect="1"/>
          </p:cNvPicPr>
          <p:nvPr userDrawn="1"/>
        </p:nvPicPr>
        <p:blipFill>
          <a:blip r:embed="rId2"/>
          <a:stretch>
            <a:fillRect/>
          </a:stretch>
        </p:blipFill>
        <p:spPr>
          <a:xfrm>
            <a:off x="3923196" y="2312885"/>
            <a:ext cx="1297608" cy="517732"/>
          </a:xfrm>
          <a:prstGeom prst="rect">
            <a:avLst/>
          </a:prstGeom>
        </p:spPr>
      </p:pic>
    </p:spTree>
    <p:extLst>
      <p:ext uri="{BB962C8B-B14F-4D97-AF65-F5344CB8AC3E}">
        <p14:creationId xmlns:p14="http://schemas.microsoft.com/office/powerpoint/2010/main" val="219836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divider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EF04BD5F-CEAE-9249-AC0F-4EF97A2B285B}"/>
              </a:ext>
            </a:extLst>
          </p:cNvPr>
          <p:cNvSpPr>
            <a:spLocks noGrp="1"/>
          </p:cNvSpPr>
          <p:nvPr>
            <p:ph type="title" hasCustomPrompt="1"/>
          </p:nvPr>
        </p:nvSpPr>
        <p:spPr>
          <a:xfrm>
            <a:off x="210312" y="201168"/>
            <a:ext cx="4142232" cy="1729232"/>
          </a:xfrm>
        </p:spPr>
        <p:txBody>
          <a:bodyPr/>
          <a:lstStyle/>
          <a:p>
            <a:r>
              <a:rPr lang="en-US" dirty="0"/>
              <a:t>Click to edit Master title style (3 sizes for title text available) - with footer</a:t>
            </a:r>
          </a:p>
        </p:txBody>
      </p:sp>
      <p:pic>
        <p:nvPicPr>
          <p:cNvPr id="7" name="Picture 6">
            <a:extLst>
              <a:ext uri="{FF2B5EF4-FFF2-40B4-BE49-F238E27FC236}">
                <a16:creationId xmlns:a16="http://schemas.microsoft.com/office/drawing/2014/main" id="{42D2E41E-4947-9F4A-A22A-FAB43A2DE943}"/>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865361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divider (blue)">
    <p:bg>
      <p:bgPr>
        <a:solidFill>
          <a:schemeClr val="accent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itle 5">
            <a:extLst>
              <a:ext uri="{FF2B5EF4-FFF2-40B4-BE49-F238E27FC236}">
                <a16:creationId xmlns:a16="http://schemas.microsoft.com/office/drawing/2014/main" id="{5D677529-0580-5640-87D8-6219EDE5C095}"/>
              </a:ext>
            </a:extLst>
          </p:cNvPr>
          <p:cNvSpPr>
            <a:spLocks noGrp="1"/>
          </p:cNvSpPr>
          <p:nvPr>
            <p:ph type="title" hasCustomPrompt="1"/>
          </p:nvPr>
        </p:nvSpPr>
        <p:spPr>
          <a:xfrm>
            <a:off x="210312" y="201168"/>
            <a:ext cx="4142232" cy="1729232"/>
          </a:xfrm>
        </p:spPr>
        <p:txBody>
          <a:bodyPr/>
          <a:lstStyle/>
          <a:p>
            <a:r>
              <a:rPr lang="en-US" dirty="0"/>
              <a:t>Click to edit Master title style (3 sizes for title text available) – blue divider</a:t>
            </a:r>
          </a:p>
        </p:txBody>
      </p:sp>
      <p:pic>
        <p:nvPicPr>
          <p:cNvPr id="8" name="Picture 7">
            <a:extLst>
              <a:ext uri="{FF2B5EF4-FFF2-40B4-BE49-F238E27FC236}">
                <a16:creationId xmlns:a16="http://schemas.microsoft.com/office/drawing/2014/main" id="{B923E7D4-2DC2-0743-BE51-9206E1319186}"/>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770909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Xl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0" y="91440"/>
            <a:ext cx="6949440" cy="4404360"/>
          </a:xfrm>
        </p:spPr>
        <p:txBody>
          <a:bodyPr/>
          <a:lstStyle>
            <a:lvl1pPr>
              <a:lnSpc>
                <a:spcPct val="90000"/>
              </a:lnSpc>
              <a:defRPr sz="9200" b="0" i="0">
                <a:solidFill>
                  <a:schemeClr val="accent3"/>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30210F52-CF6C-094F-952B-902FB639B49E}"/>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2011237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theme" Target="../theme/theme2.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a:t>IBM Quantum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969" r:id="rId1"/>
    <p:sldLayoutId id="2147483967" r:id="rId2"/>
    <p:sldLayoutId id="2147483968" r:id="rId3"/>
    <p:sldLayoutId id="2147483981" r:id="rId4"/>
    <p:sldLayoutId id="2147483982" r:id="rId5"/>
    <p:sldLayoutId id="2147483974" r:id="rId6"/>
    <p:sldLayoutId id="2147483826" r:id="rId7"/>
    <p:sldLayoutId id="2147483975" r:id="rId8"/>
    <p:sldLayoutId id="2147483830" r:id="rId9"/>
    <p:sldLayoutId id="2147483829" r:id="rId10"/>
    <p:sldLayoutId id="2147483831" r:id="rId11"/>
    <p:sldLayoutId id="2147483842" r:id="rId12"/>
    <p:sldLayoutId id="2147483832" r:id="rId13"/>
    <p:sldLayoutId id="2147484015" r:id="rId14"/>
    <p:sldLayoutId id="2147483834" r:id="rId15"/>
    <p:sldLayoutId id="2147483976" r:id="rId16"/>
    <p:sldLayoutId id="2147483977" r:id="rId17"/>
    <p:sldLayoutId id="2147483835" r:id="rId18"/>
    <p:sldLayoutId id="2147483979" r:id="rId19"/>
    <p:sldLayoutId id="2147483836" r:id="rId20"/>
    <p:sldLayoutId id="2147483983" r:id="rId21"/>
    <p:sldLayoutId id="2147483985" r:id="rId22"/>
    <p:sldLayoutId id="2147483839" r:id="rId23"/>
    <p:sldLayoutId id="2147483847" r:id="rId24"/>
    <p:sldLayoutId id="2147483978" r:id="rId25"/>
    <p:sldLayoutId id="2147483843" r:id="rId26"/>
    <p:sldLayoutId id="2147484018" r:id="rId27"/>
    <p:sldLayoutId id="2147483845" r:id="rId28"/>
    <p:sldLayoutId id="2147484019" r:id="rId29"/>
    <p:sldLayoutId id="2147483980" r:id="rId30"/>
    <p:sldLayoutId id="2147484017" r:id="rId31"/>
    <p:sldLayoutId id="2147483848" r:id="rId32"/>
    <p:sldLayoutId id="2147484016" r:id="rId33"/>
    <p:sldLayoutId id="2147483856" r:id="rId34"/>
    <p:sldLayoutId id="2147484013" r:id="rId35"/>
    <p:sldLayoutId id="2147483857" r:id="rId36"/>
  </p:sldLayoutIdLst>
  <p:hf hdr="0" dt="0"/>
  <p:txStyles>
    <p:title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82880" indent="-164592"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Quantum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1011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987" r:id="rId1"/>
    <p:sldLayoutId id="2147483986"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6" r:id="rId21"/>
    <p:sldLayoutId id="2147484020" r:id="rId22"/>
    <p:sldLayoutId id="2147484008" r:id="rId23"/>
    <p:sldLayoutId id="2147484021" r:id="rId24"/>
    <p:sldLayoutId id="2147484024" r:id="rId25"/>
    <p:sldLayoutId id="2147484023" r:id="rId26"/>
    <p:sldLayoutId id="2147484010" r:id="rId27"/>
    <p:sldLayoutId id="2147484022" r:id="rId28"/>
    <p:sldLayoutId id="2147484011" r:id="rId29"/>
    <p:sldLayoutId id="2147484014" r:id="rId30"/>
    <p:sldLayoutId id="2147484012" r:id="rId31"/>
  </p:sldLayoutIdLst>
  <p:hf hdr="0" dt="0"/>
  <p:txStyles>
    <p:title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90.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10.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430.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22.tiff"/></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7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customXml" Target="../ink/ink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0.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0.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customXml" Target="../ink/ink6.xml"/><Relationship Id="rId18" Type="http://schemas.openxmlformats.org/officeDocument/2006/relationships/image" Target="../media/image41.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38.png"/><Relationship Id="rId17" Type="http://schemas.openxmlformats.org/officeDocument/2006/relationships/customXml" Target="../ink/ink8.xml"/><Relationship Id="rId2" Type="http://schemas.openxmlformats.org/officeDocument/2006/relationships/image" Target="../media/image12.png"/><Relationship Id="rId16" Type="http://schemas.openxmlformats.org/officeDocument/2006/relationships/image" Target="../media/image40.png"/><Relationship Id="rId1" Type="http://schemas.openxmlformats.org/officeDocument/2006/relationships/slideLayout" Target="../slideLayouts/slideLayout14.xml"/><Relationship Id="rId6" Type="http://schemas.openxmlformats.org/officeDocument/2006/relationships/image" Target="../media/image350.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370.png"/><Relationship Id="rId4" Type="http://schemas.openxmlformats.org/officeDocument/2006/relationships/image" Target="../media/image340.png"/><Relationship Id="rId9" Type="http://schemas.openxmlformats.org/officeDocument/2006/relationships/customXml" Target="../ink/ink4.xml"/><Relationship Id="rId1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B69FBC-31F8-6044-AB16-FCCA1A027D3A}"/>
              </a:ext>
            </a:extLst>
          </p:cNvPr>
          <p:cNvSpPr>
            <a:spLocks noGrp="1"/>
          </p:cNvSpPr>
          <p:nvPr>
            <p:ph type="title"/>
          </p:nvPr>
        </p:nvSpPr>
        <p:spPr>
          <a:xfrm>
            <a:off x="210311" y="201170"/>
            <a:ext cx="6557957" cy="363606"/>
          </a:xfrm>
        </p:spPr>
        <p:txBody>
          <a:bodyPr/>
          <a:lstStyle/>
          <a:p>
            <a:r>
              <a:rPr lang="en-US" dirty="0"/>
              <a:t>Introduction to the Surface Code</a:t>
            </a:r>
          </a:p>
        </p:txBody>
      </p:sp>
      <p:sp>
        <p:nvSpPr>
          <p:cNvPr id="7" name="Text Placeholder 6">
            <a:extLst>
              <a:ext uri="{FF2B5EF4-FFF2-40B4-BE49-F238E27FC236}">
                <a16:creationId xmlns:a16="http://schemas.microsoft.com/office/drawing/2014/main" id="{53A6BBA0-69E4-6F42-9908-73AC6C5A76AD}"/>
              </a:ext>
            </a:extLst>
          </p:cNvPr>
          <p:cNvSpPr>
            <a:spLocks noGrp="1"/>
          </p:cNvSpPr>
          <p:nvPr>
            <p:ph type="body" sz="quarter" idx="13"/>
          </p:nvPr>
        </p:nvSpPr>
        <p:spPr/>
        <p:txBody>
          <a:bodyPr/>
          <a:lstStyle/>
          <a:p>
            <a:r>
              <a:rPr lang="en-US" dirty="0"/>
              <a:t>James R. Wootton</a:t>
            </a:r>
          </a:p>
        </p:txBody>
      </p:sp>
      <p:sp>
        <p:nvSpPr>
          <p:cNvPr id="8" name="Text Placeholder 7">
            <a:extLst>
              <a:ext uri="{FF2B5EF4-FFF2-40B4-BE49-F238E27FC236}">
                <a16:creationId xmlns:a16="http://schemas.microsoft.com/office/drawing/2014/main" id="{668969B6-5B2E-0747-946B-C301B86BC204}"/>
              </a:ext>
            </a:extLst>
          </p:cNvPr>
          <p:cNvSpPr>
            <a:spLocks noGrp="1"/>
          </p:cNvSpPr>
          <p:nvPr>
            <p:ph type="body" sz="quarter" idx="14"/>
          </p:nvPr>
        </p:nvSpPr>
        <p:spPr/>
        <p:txBody>
          <a:bodyPr/>
          <a:lstStyle/>
          <a:p>
            <a:r>
              <a:rPr lang="en-US" dirty="0"/>
              <a:t>IBM Quantum</a:t>
            </a:r>
          </a:p>
        </p:txBody>
      </p:sp>
      <p:sp>
        <p:nvSpPr>
          <p:cNvPr id="2" name="Footer Placeholder 1">
            <a:extLst>
              <a:ext uri="{FF2B5EF4-FFF2-40B4-BE49-F238E27FC236}">
                <a16:creationId xmlns:a16="http://schemas.microsoft.com/office/drawing/2014/main" id="{BB2326AA-EF8F-FA4A-B9D4-C9BC983A347F}"/>
              </a:ext>
            </a:extLst>
          </p:cNvPr>
          <p:cNvSpPr>
            <a:spLocks noGrp="1"/>
          </p:cNvSpPr>
          <p:nvPr>
            <p:ph type="ftr" sz="quarter" idx="10"/>
          </p:nvPr>
        </p:nvSpPr>
        <p:spPr/>
        <p:txBody>
          <a:bodyPr/>
          <a:lstStyle/>
          <a:p>
            <a:r>
              <a:rPr lang="en-US"/>
              <a:t>IBM Quantum / © 2020 IBM Corporation</a:t>
            </a:r>
            <a:endParaRPr lang="en-US" dirty="0"/>
          </a:p>
        </p:txBody>
      </p:sp>
      <p:pic>
        <p:nvPicPr>
          <p:cNvPr id="9" name="Picture 8" descr="A close up of a logo&#10;&#10;Description automatically generated">
            <a:extLst>
              <a:ext uri="{FF2B5EF4-FFF2-40B4-BE49-F238E27FC236}">
                <a16:creationId xmlns:a16="http://schemas.microsoft.com/office/drawing/2014/main" id="{3938AB52-DF9E-8F4F-A24F-6A302CFAA024}"/>
              </a:ext>
            </a:extLst>
          </p:cNvPr>
          <p:cNvPicPr>
            <a:picLocks noChangeAspect="1"/>
          </p:cNvPicPr>
          <p:nvPr/>
        </p:nvPicPr>
        <p:blipFill rotWithShape="1">
          <a:blip r:embed="rId2"/>
          <a:srcRect l="52882"/>
          <a:stretch/>
        </p:blipFill>
        <p:spPr>
          <a:xfrm>
            <a:off x="4872673" y="0"/>
            <a:ext cx="4271327" cy="5143500"/>
          </a:xfrm>
          <a:prstGeom prst="rect">
            <a:avLst/>
          </a:prstGeom>
        </p:spPr>
      </p:pic>
    </p:spTree>
    <p:extLst>
      <p:ext uri="{BB962C8B-B14F-4D97-AF65-F5344CB8AC3E}">
        <p14:creationId xmlns:p14="http://schemas.microsoft.com/office/powerpoint/2010/main" val="1973938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Plaquette Syndrome</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46265"/>
            <a:ext cx="8422944" cy="328085"/>
          </a:xfrm>
        </p:spPr>
        <p:txBody>
          <a:bodyPr/>
          <a:lstStyle/>
          <a:p>
            <a:pPr lvl="1">
              <a:buClr>
                <a:schemeClr val="tx2"/>
              </a:buClr>
            </a:pPr>
            <a:r>
              <a:rPr lang="en-US" dirty="0"/>
              <a:t>For our basic encoded 1, we use a bunch of 0s with a line from left to right (passing through plaquettes)</a:t>
            </a:r>
          </a:p>
          <a:p>
            <a:pPr marL="0" lvl="1" indent="0">
              <a:buClr>
                <a:schemeClr val="tx2"/>
              </a:buClr>
              <a:buNone/>
            </a:pPr>
            <a:br>
              <a:rPr lang="en-US" dirty="0"/>
            </a:br>
            <a:br>
              <a:rPr lang="en-US" dirty="0"/>
            </a:br>
            <a:br>
              <a:rPr lang="en-US" dirty="0"/>
            </a:br>
            <a:br>
              <a:rPr lang="en-US" dirty="0"/>
            </a:br>
            <a:br>
              <a:rPr lang="en-US" dirty="0"/>
            </a:br>
            <a:br>
              <a:rPr lang="en-US" dirty="0"/>
            </a:br>
            <a:br>
              <a:rPr lang="en-US" dirty="0"/>
            </a:br>
            <a:br>
              <a:rPr lang="en-US" dirty="0"/>
            </a:br>
            <a:endParaRPr lang="en-US" dirty="0"/>
          </a:p>
          <a:p>
            <a:pPr lvl="1">
              <a:buClr>
                <a:schemeClr val="tx2"/>
              </a:buClr>
            </a:pPr>
            <a:r>
              <a:rPr lang="en-US" dirty="0"/>
              <a:t>This also spawns an exponentially large family</a:t>
            </a:r>
          </a:p>
          <a:p>
            <a:pPr lvl="1">
              <a:buClr>
                <a:schemeClr val="tx2"/>
              </a:buClr>
            </a:pPr>
            <a:r>
              <a:rPr lang="en-US" dirty="0"/>
              <a:t>All have </a:t>
            </a:r>
            <a:r>
              <a:rPr lang="en-US" i="1" dirty="0"/>
              <a:t>odd</a:t>
            </a:r>
            <a:r>
              <a:rPr lang="en-US" dirty="0"/>
              <a:t> parity for a line from top to bottom</a:t>
            </a:r>
          </a:p>
          <a:p>
            <a:pPr lvl="1">
              <a:buClr>
                <a:schemeClr val="tx2"/>
              </a:buClr>
            </a:pPr>
            <a:r>
              <a:rPr lang="en-US" dirty="0"/>
              <a:t>Unlike the repetition code, distinguishing encoded 0 and 1 requires some effort (which is good!)</a:t>
            </a:r>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10</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BACD8F51-8740-9F49-8D8D-6804AAE35323}"/>
              </a:ext>
            </a:extLst>
          </p:cNvPr>
          <p:cNvPicPr>
            <a:picLocks noChangeAspect="1"/>
          </p:cNvPicPr>
          <p:nvPr/>
        </p:nvPicPr>
        <p:blipFill>
          <a:blip r:embed="rId2"/>
          <a:stretch>
            <a:fillRect/>
          </a:stretch>
        </p:blipFill>
        <p:spPr>
          <a:xfrm>
            <a:off x="3597214" y="1243358"/>
            <a:ext cx="4191123" cy="2043273"/>
          </a:xfrm>
          <a:prstGeom prst="rect">
            <a:avLst/>
          </a:prstGeom>
        </p:spPr>
      </p:pic>
    </p:spTree>
    <p:extLst>
      <p:ext uri="{BB962C8B-B14F-4D97-AF65-F5344CB8AC3E}">
        <p14:creationId xmlns:p14="http://schemas.microsoft.com/office/powerpoint/2010/main" val="2843657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Logical X and Z</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46265"/>
            <a:ext cx="8422944" cy="1180243"/>
          </a:xfrm>
        </p:spPr>
        <p:txBody>
          <a:bodyPr/>
          <a:lstStyle/>
          <a:p>
            <a:pPr lvl="1">
              <a:buClr>
                <a:schemeClr val="tx2"/>
              </a:buClr>
            </a:pPr>
            <a:r>
              <a:rPr lang="en-US" dirty="0"/>
              <a:t>Distinguishing 0 and 1 corresponds to measuring Z on the physical qubit</a:t>
            </a:r>
          </a:p>
          <a:p>
            <a:pPr lvl="1">
              <a:buClr>
                <a:schemeClr val="tx2"/>
              </a:buClr>
            </a:pPr>
            <a:r>
              <a:rPr lang="en-US" dirty="0"/>
              <a:t>The following observables detect what we need</a:t>
            </a:r>
          </a:p>
          <a:p>
            <a:pPr lvl="1">
              <a:buClr>
                <a:schemeClr val="tx2"/>
              </a:buClr>
            </a:pP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lvl="1">
              <a:buClr>
                <a:schemeClr val="tx2"/>
              </a:buClr>
            </a:pPr>
            <a:r>
              <a:rPr lang="en-US" dirty="0"/>
              <a:t>Or the same on any line from top to bottom</a:t>
            </a:r>
          </a:p>
          <a:p>
            <a:pPr lvl="1">
              <a:buClr>
                <a:schemeClr val="tx2"/>
              </a:buClr>
            </a:pPr>
            <a:r>
              <a:rPr lang="en-US" dirty="0"/>
              <a:t>Uses the edges has a nice advantage: we can think of them as large (unenforced) plaquettes</a:t>
            </a:r>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11</a:t>
            </a:fld>
            <a:endParaRPr lang="en-US" dirty="0"/>
          </a:p>
        </p:txBody>
      </p:sp>
      <p:pic>
        <p:nvPicPr>
          <p:cNvPr id="7" name="Picture 6" descr="A picture containing object&#10;&#10;Description automatically generated">
            <a:extLst>
              <a:ext uri="{FF2B5EF4-FFF2-40B4-BE49-F238E27FC236}">
                <a16:creationId xmlns:a16="http://schemas.microsoft.com/office/drawing/2014/main" id="{36A0535C-0277-324A-B7BB-8E2F597F9ED4}"/>
              </a:ext>
            </a:extLst>
          </p:cNvPr>
          <p:cNvPicPr>
            <a:picLocks noChangeAspect="1"/>
          </p:cNvPicPr>
          <p:nvPr/>
        </p:nvPicPr>
        <p:blipFill>
          <a:blip r:embed="rId2"/>
          <a:stretch>
            <a:fillRect/>
          </a:stretch>
        </p:blipFill>
        <p:spPr>
          <a:xfrm>
            <a:off x="1696993" y="1607237"/>
            <a:ext cx="6664411" cy="2101200"/>
          </a:xfrm>
          <a:prstGeom prst="rect">
            <a:avLst/>
          </a:prstGeom>
        </p:spPr>
      </p:pic>
    </p:spTree>
    <p:extLst>
      <p:ext uri="{BB962C8B-B14F-4D97-AF65-F5344CB8AC3E}">
        <p14:creationId xmlns:p14="http://schemas.microsoft.com/office/powerpoint/2010/main" val="258390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Logical X and Z</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46265"/>
            <a:ext cx="8422944" cy="1180243"/>
          </a:xfrm>
        </p:spPr>
        <p:txBody>
          <a:bodyPr/>
          <a:lstStyle/>
          <a:p>
            <a:pPr lvl="1">
              <a:buClr>
                <a:schemeClr val="tx2"/>
              </a:buClr>
            </a:pPr>
            <a:r>
              <a:rPr lang="en-US" dirty="0"/>
              <a:t>To flip between 0 and 1, we can flip a line of qubits</a:t>
            </a:r>
          </a:p>
          <a:p>
            <a:pPr lvl="1">
              <a:buClr>
                <a:schemeClr val="tx2"/>
              </a:buClr>
            </a:pP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lvl="1">
              <a:buClr>
                <a:schemeClr val="tx2"/>
              </a:buClr>
            </a:pPr>
            <a:r>
              <a:rPr lang="en-US" dirty="0"/>
              <a:t>Such lines of flips act as an X on the logical qubit</a:t>
            </a:r>
            <a:br>
              <a:rPr lang="en-US" dirty="0"/>
            </a:br>
            <a:br>
              <a:rPr lang="en-US" dirty="0"/>
            </a:br>
            <a:br>
              <a:rPr lang="en-US" dirty="0"/>
            </a:br>
            <a:br>
              <a:rPr lang="en-US" dirty="0"/>
            </a:br>
            <a:br>
              <a:rPr lang="en-US" dirty="0"/>
            </a:br>
            <a:endParaRPr lang="en-US" dirty="0"/>
          </a:p>
          <a:p>
            <a:pPr lvl="1">
              <a:buClr>
                <a:schemeClr val="tx2"/>
              </a:buClr>
            </a:pP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12</a:t>
            </a:fld>
            <a:endParaRPr lang="en-US" dirty="0"/>
          </a:p>
        </p:txBody>
      </p:sp>
      <p:pic>
        <p:nvPicPr>
          <p:cNvPr id="7" name="Picture 6" descr="A picture containing keyboard, drawing&#10;&#10;Description automatically generated">
            <a:extLst>
              <a:ext uri="{FF2B5EF4-FFF2-40B4-BE49-F238E27FC236}">
                <a16:creationId xmlns:a16="http://schemas.microsoft.com/office/drawing/2014/main" id="{DBF86D71-9086-9742-A5B1-ACE4A0835FF9}"/>
              </a:ext>
            </a:extLst>
          </p:cNvPr>
          <p:cNvPicPr>
            <a:picLocks noChangeAspect="1"/>
          </p:cNvPicPr>
          <p:nvPr/>
        </p:nvPicPr>
        <p:blipFill>
          <a:blip r:embed="rId2"/>
          <a:stretch>
            <a:fillRect/>
          </a:stretch>
        </p:blipFill>
        <p:spPr>
          <a:xfrm>
            <a:off x="1973992" y="1171458"/>
            <a:ext cx="5196016" cy="1743051"/>
          </a:xfrm>
          <a:prstGeom prst="rect">
            <a:avLst/>
          </a:prstGeom>
        </p:spPr>
      </p:pic>
      <p:pic>
        <p:nvPicPr>
          <p:cNvPr id="8" name="Picture 7" descr="A close up of a logo&#10;&#10;Description automatically generated">
            <a:extLst>
              <a:ext uri="{FF2B5EF4-FFF2-40B4-BE49-F238E27FC236}">
                <a16:creationId xmlns:a16="http://schemas.microsoft.com/office/drawing/2014/main" id="{4398CFA3-B4C2-6847-98CE-6B240B2EEBAE}"/>
              </a:ext>
            </a:extLst>
          </p:cNvPr>
          <p:cNvPicPr>
            <a:picLocks noChangeAspect="1"/>
          </p:cNvPicPr>
          <p:nvPr/>
        </p:nvPicPr>
        <p:blipFill>
          <a:blip r:embed="rId3"/>
          <a:stretch>
            <a:fillRect/>
          </a:stretch>
        </p:blipFill>
        <p:spPr>
          <a:xfrm>
            <a:off x="5733535" y="3093999"/>
            <a:ext cx="2499154" cy="1759821"/>
          </a:xfrm>
          <a:prstGeom prst="rect">
            <a:avLst/>
          </a:prstGeom>
        </p:spPr>
      </p:pic>
    </p:spTree>
    <p:extLst>
      <p:ext uri="{BB962C8B-B14F-4D97-AF65-F5344CB8AC3E}">
        <p14:creationId xmlns:p14="http://schemas.microsoft.com/office/powerpoint/2010/main" val="2927010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Effects of Errors</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46265"/>
            <a:ext cx="3562619" cy="1180243"/>
          </a:xfrm>
        </p:spPr>
        <p:txBody>
          <a:bodyPr/>
          <a:lstStyle/>
          <a:p>
            <a:pPr lvl="1">
              <a:buClr>
                <a:schemeClr val="tx2"/>
              </a:buClr>
            </a:pPr>
            <a:r>
              <a:rPr lang="en-US" dirty="0"/>
              <a:t>Applying an X to any code qubit changes the parity of its two plaquettes</a:t>
            </a:r>
          </a:p>
          <a:p>
            <a:pPr lvl="1">
              <a:buClr>
                <a:schemeClr val="tx2"/>
              </a:buClr>
            </a:pPr>
            <a:r>
              <a:rPr lang="en-US" dirty="0"/>
              <a:t>An isolated X creates a pair of defects</a:t>
            </a:r>
          </a:p>
          <a:p>
            <a:pPr lvl="1">
              <a:buClr>
                <a:schemeClr val="tx2"/>
              </a:buClr>
            </a:pPr>
            <a:r>
              <a:rPr lang="en-US" dirty="0"/>
              <a:t>Further </a:t>
            </a:r>
            <a:r>
              <a:rPr lang="en-US" dirty="0" err="1"/>
              <a:t>Xs</a:t>
            </a:r>
            <a:r>
              <a:rPr lang="en-US" dirty="0"/>
              <a:t> can be move a defect, or annihilate pairs of them</a:t>
            </a:r>
          </a:p>
          <a:p>
            <a:pPr lvl="1">
              <a:buClr>
                <a:schemeClr val="tx2"/>
              </a:buClr>
            </a:pPr>
            <a:r>
              <a:rPr lang="en-US" dirty="0"/>
              <a:t>A logical X requires many errors to stretch across the lattice</a:t>
            </a:r>
          </a:p>
          <a:p>
            <a:pPr lvl="1">
              <a:buClr>
                <a:schemeClr val="tx2"/>
              </a:buClr>
            </a:pPr>
            <a:endParaRPr lang="en-US" dirty="0"/>
          </a:p>
          <a:p>
            <a:pPr lvl="1">
              <a:buClr>
                <a:schemeClr val="tx2"/>
              </a:buClr>
            </a:pPr>
            <a:endParaRPr lang="en-US" dirty="0"/>
          </a:p>
          <a:p>
            <a:pPr lvl="1">
              <a:buClr>
                <a:schemeClr val="tx2"/>
              </a:buClr>
            </a:pPr>
            <a:endParaRPr lang="en-US" dirty="0"/>
          </a:p>
          <a:p>
            <a:pPr lvl="1">
              <a:buClr>
                <a:schemeClr val="tx2"/>
              </a:buClr>
            </a:pPr>
            <a:r>
              <a:rPr lang="en-US" dirty="0"/>
              <a:t>With the plaquette operators, we can encode and protect a </a:t>
            </a:r>
            <a:r>
              <a:rPr lang="en-US" i="1" dirty="0"/>
              <a:t>bit</a:t>
            </a:r>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13</a:t>
            </a:fld>
            <a:endParaRPr lang="en-US" dirty="0"/>
          </a:p>
        </p:txBody>
      </p:sp>
      <p:pic>
        <p:nvPicPr>
          <p:cNvPr id="7" name="Picture 6">
            <a:extLst>
              <a:ext uri="{FF2B5EF4-FFF2-40B4-BE49-F238E27FC236}">
                <a16:creationId xmlns:a16="http://schemas.microsoft.com/office/drawing/2014/main" id="{29098F07-2229-3D45-B26B-BB3A4E923EE7}"/>
              </a:ext>
            </a:extLst>
          </p:cNvPr>
          <p:cNvPicPr>
            <a:picLocks noChangeAspect="1"/>
          </p:cNvPicPr>
          <p:nvPr/>
        </p:nvPicPr>
        <p:blipFill>
          <a:blip r:embed="rId2"/>
          <a:stretch>
            <a:fillRect/>
          </a:stretch>
        </p:blipFill>
        <p:spPr>
          <a:xfrm>
            <a:off x="3975950" y="772298"/>
            <a:ext cx="4564113" cy="3725562"/>
          </a:xfrm>
          <a:prstGeom prst="rect">
            <a:avLst/>
          </a:prstGeom>
        </p:spPr>
      </p:pic>
    </p:spTree>
    <p:extLst>
      <p:ext uri="{BB962C8B-B14F-4D97-AF65-F5344CB8AC3E}">
        <p14:creationId xmlns:p14="http://schemas.microsoft.com/office/powerpoint/2010/main" val="3519693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Vertex Syndrome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46265"/>
                <a:ext cx="6009257" cy="1180243"/>
              </a:xfrm>
            </p:spPr>
            <p:txBody>
              <a:bodyPr/>
              <a:lstStyle/>
              <a:p>
                <a:pPr lvl="1">
                  <a:buClr>
                    <a:schemeClr val="tx2"/>
                  </a:buClr>
                </a:pPr>
                <a:r>
                  <a:rPr lang="en-US" dirty="0"/>
                  <a:t>Now forget the plaquettes and focus on vertices</a:t>
                </a:r>
              </a:p>
              <a:p>
                <a:pPr lvl="1">
                  <a:buClr>
                    <a:schemeClr val="tx2"/>
                  </a:buClr>
                </a:pPr>
                <a:r>
                  <a:rPr lang="en-US" dirty="0"/>
                  <a:t>These observables can also be measured using CX gates an an ancilla</a:t>
                </a:r>
              </a:p>
              <a:p>
                <a:pPr lvl="1">
                  <a:buClr>
                    <a:schemeClr val="tx2"/>
                  </a:buClr>
                </a:pPr>
                <a:r>
                  <a:rPr lang="en-US" dirty="0"/>
                  <a:t>In this case they look at the </a:t>
                </a:r>
                <a14:m>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and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m:t>
                        </m:r>
                      </m:e>
                    </m:d>
                  </m:oMath>
                </a14:m>
                <a:r>
                  <a:rPr lang="en-US" dirty="0"/>
                  <a:t> states, and count the parity of the number of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m:t>
                        </m:r>
                      </m:e>
                    </m:d>
                  </m:oMath>
                </a14:m>
                <a:r>
                  <a:rPr lang="en-US" dirty="0"/>
                  <a:t>s</a:t>
                </a:r>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mc:Choice>
        <mc:Fallback xmlns="">
          <p:sp>
            <p:nvSpPr>
              <p:cNvPr id="3" name="Text Placeholder 2">
                <a:extLst>
                  <a:ext uri="{FF2B5EF4-FFF2-40B4-BE49-F238E27FC236}">
                    <a16:creationId xmlns:a16="http://schemas.microsoft.com/office/drawing/2014/main" id="{25BE3BAB-994C-A545-AD73-94DC958D9BDF}"/>
                  </a:ext>
                </a:extLst>
              </p:cNvPr>
              <p:cNvSpPr>
                <a:spLocks noGrp="1" noRot="1" noChangeAspect="1" noMove="1" noResize="1" noEditPoints="1" noAdjustHandles="1" noChangeArrowheads="1" noChangeShapeType="1" noTextEdit="1"/>
              </p:cNvSpPr>
              <p:nvPr>
                <p:ph type="body" sz="quarter" idx="12"/>
              </p:nvPr>
            </p:nvSpPr>
            <p:spPr>
              <a:xfrm>
                <a:off x="210311" y="846265"/>
                <a:ext cx="6009257" cy="1180243"/>
              </a:xfrm>
              <a:blipFill>
                <a:blip r:embed="rId2"/>
                <a:stretch>
                  <a:fillRect l="-1477" t="-3191" r="-1899" b="-4893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14</a:t>
            </a:fld>
            <a:endParaRPr lang="en-US" dirty="0"/>
          </a:p>
        </p:txBody>
      </p:sp>
      <p:pic>
        <p:nvPicPr>
          <p:cNvPr id="8" name="Picture 7" descr="A picture containing clock, meter&#10;&#10;Description automatically generated">
            <a:extLst>
              <a:ext uri="{FF2B5EF4-FFF2-40B4-BE49-F238E27FC236}">
                <a16:creationId xmlns:a16="http://schemas.microsoft.com/office/drawing/2014/main" id="{21759786-8C83-0644-86B4-363D5EE3F0E2}"/>
              </a:ext>
            </a:extLst>
          </p:cNvPr>
          <p:cNvPicPr>
            <a:picLocks noChangeAspect="1"/>
          </p:cNvPicPr>
          <p:nvPr/>
        </p:nvPicPr>
        <p:blipFill>
          <a:blip r:embed="rId3"/>
          <a:stretch>
            <a:fillRect/>
          </a:stretch>
        </p:blipFill>
        <p:spPr>
          <a:xfrm>
            <a:off x="6336789" y="527441"/>
            <a:ext cx="1499623" cy="2191757"/>
          </a:xfrm>
          <a:prstGeom prst="rect">
            <a:avLst/>
          </a:prstGeom>
        </p:spPr>
      </p:pic>
      <p:pic>
        <p:nvPicPr>
          <p:cNvPr id="11" name="Picture 10" descr="A picture containing drawing, clock&#10;&#10;Description automatically generated">
            <a:extLst>
              <a:ext uri="{FF2B5EF4-FFF2-40B4-BE49-F238E27FC236}">
                <a16:creationId xmlns:a16="http://schemas.microsoft.com/office/drawing/2014/main" id="{8EF5709F-2257-B546-A921-A4238AD73F06}"/>
              </a:ext>
            </a:extLst>
          </p:cNvPr>
          <p:cNvPicPr>
            <a:picLocks noChangeAspect="1"/>
          </p:cNvPicPr>
          <p:nvPr/>
        </p:nvPicPr>
        <p:blipFill>
          <a:blip r:embed="rId4"/>
          <a:stretch>
            <a:fillRect/>
          </a:stretch>
        </p:blipFill>
        <p:spPr>
          <a:xfrm>
            <a:off x="867000" y="2842546"/>
            <a:ext cx="6952802" cy="1840222"/>
          </a:xfrm>
          <a:prstGeom prst="rect">
            <a:avLst/>
          </a:prstGeom>
        </p:spPr>
      </p:pic>
    </p:spTree>
    <p:extLst>
      <p:ext uri="{BB962C8B-B14F-4D97-AF65-F5344CB8AC3E}">
        <p14:creationId xmlns:p14="http://schemas.microsoft.com/office/powerpoint/2010/main" val="1773428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Vertex Syndrome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1053463"/>
                <a:ext cx="5119570" cy="1180243"/>
              </a:xfrm>
            </p:spPr>
            <p:txBody>
              <a:bodyPr/>
              <a:lstStyle/>
              <a:p>
                <a:pPr lvl="1">
                  <a:buClr>
                    <a:schemeClr val="tx2"/>
                  </a:buClr>
                </a:pPr>
                <a:r>
                  <a:rPr lang="en-US" dirty="0"/>
                  <a:t>These operators also allow is to encode and protect a bit value</a:t>
                </a:r>
              </a:p>
              <a:p>
                <a:pPr lvl="1">
                  <a:buClr>
                    <a:schemeClr val="tx2"/>
                  </a:buClr>
                </a:pPr>
                <a:r>
                  <a:rPr lang="en-US" dirty="0"/>
                  <a:t>In this case, let’s use + and - to label the two states</a:t>
                </a:r>
              </a:p>
              <a:p>
                <a:pPr lvl="1">
                  <a:buClr>
                    <a:schemeClr val="tx2"/>
                  </a:buClr>
                </a:pPr>
                <a:r>
                  <a:rPr lang="en-US" dirty="0"/>
                  <a:t>They are encoded using suitable patterns of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r>
                  <a:rPr lang="en-US" dirty="0"/>
                  <a:t> and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r>
                  <a:rPr lang="en-US" dirty="0"/>
                  <a:t> states for the code qubits</a:t>
                </a:r>
              </a:p>
              <a:p>
                <a:pPr lvl="1">
                  <a:buClr>
                    <a:schemeClr val="tx2"/>
                  </a:buClr>
                </a:pPr>
                <a:r>
                  <a:rPr lang="en-US" dirty="0"/>
                  <a:t>As with the plaquettes, these also correspond to exponentially large families of states</a:t>
                </a:r>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mc:Choice>
        <mc:Fallback xmlns="">
          <p:sp>
            <p:nvSpPr>
              <p:cNvPr id="3" name="Text Placeholder 2">
                <a:extLst>
                  <a:ext uri="{FF2B5EF4-FFF2-40B4-BE49-F238E27FC236}">
                    <a16:creationId xmlns:a16="http://schemas.microsoft.com/office/drawing/2014/main" id="{25BE3BAB-994C-A545-AD73-94DC958D9BDF}"/>
                  </a:ext>
                </a:extLst>
              </p:cNvPr>
              <p:cNvSpPr>
                <a:spLocks noGrp="1" noRot="1" noChangeAspect="1" noMove="1" noResize="1" noEditPoints="1" noAdjustHandles="1" noChangeArrowheads="1" noChangeShapeType="1" noTextEdit="1"/>
              </p:cNvSpPr>
              <p:nvPr>
                <p:ph type="body" sz="quarter" idx="12"/>
              </p:nvPr>
            </p:nvSpPr>
            <p:spPr>
              <a:xfrm>
                <a:off x="210311" y="1053463"/>
                <a:ext cx="5119570" cy="1180243"/>
              </a:xfrm>
              <a:blipFill>
                <a:blip r:embed="rId2"/>
                <a:stretch>
                  <a:fillRect l="-1733" t="-3191" r="-2475" b="-6170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15</a:t>
            </a:fld>
            <a:endParaRPr lang="en-US" dirty="0"/>
          </a:p>
        </p:txBody>
      </p:sp>
      <p:pic>
        <p:nvPicPr>
          <p:cNvPr id="8" name="Picture 7" descr="A close up of a logo&#10;&#10;Description automatically generated">
            <a:extLst>
              <a:ext uri="{FF2B5EF4-FFF2-40B4-BE49-F238E27FC236}">
                <a16:creationId xmlns:a16="http://schemas.microsoft.com/office/drawing/2014/main" id="{970B198D-8DB5-7E46-8C44-49E0A8D8C575}"/>
              </a:ext>
            </a:extLst>
          </p:cNvPr>
          <p:cNvPicPr>
            <a:picLocks noChangeAspect="1"/>
          </p:cNvPicPr>
          <p:nvPr/>
        </p:nvPicPr>
        <p:blipFill>
          <a:blip r:embed="rId3"/>
          <a:stretch>
            <a:fillRect/>
          </a:stretch>
        </p:blipFill>
        <p:spPr>
          <a:xfrm>
            <a:off x="5392197" y="1005840"/>
            <a:ext cx="3388807" cy="3635976"/>
          </a:xfrm>
          <a:prstGeom prst="rect">
            <a:avLst/>
          </a:prstGeom>
        </p:spPr>
      </p:pic>
    </p:spTree>
    <p:extLst>
      <p:ext uri="{BB962C8B-B14F-4D97-AF65-F5344CB8AC3E}">
        <p14:creationId xmlns:p14="http://schemas.microsoft.com/office/powerpoint/2010/main" val="3344386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Logical X and Z</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0" y="885612"/>
                <a:ext cx="8348803" cy="1180243"/>
              </a:xfrm>
            </p:spPr>
            <p:txBody>
              <a:bodyPr/>
              <a:lstStyle/>
              <a:p>
                <a:pPr lvl="1">
                  <a:buClr>
                    <a:schemeClr val="tx2"/>
                  </a:buClr>
                </a:pPr>
                <a:r>
                  <a:rPr lang="en-US" dirty="0"/>
                  <a:t>What is the X operator (distinguish between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r>
                  <a:rPr lang="en-US" dirty="0"/>
                  <a:t> and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r>
                  <a:rPr lang="en-US" dirty="0"/>
                  <a:t> )?</a:t>
                </a:r>
              </a:p>
              <a:p>
                <a:pPr lvl="1">
                  <a:buClr>
                    <a:schemeClr val="tx2"/>
                  </a:buClr>
                </a:pPr>
                <a:r>
                  <a:rPr lang="en-US" dirty="0"/>
                  <a:t>What is the Z operator (flip between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r>
                  <a:rPr lang="en-US" dirty="0"/>
                  <a:t> and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m:t>
                        </m:r>
                      </m:e>
                    </m:d>
                  </m:oMath>
                </a14:m>
                <a:r>
                  <a:rPr lang="en-US" dirty="0"/>
                  <a:t> )?</a:t>
                </a:r>
              </a:p>
              <a:p>
                <a:pPr lvl="1">
                  <a:buClr>
                    <a:schemeClr val="tx2"/>
                  </a:buClr>
                </a:pPr>
                <a:r>
                  <a:rPr lang="en-US" dirty="0"/>
                  <a:t>Turns out they are exactly the same as before!</a:t>
                </a:r>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mc:Choice>
        <mc:Fallback xmlns="">
          <p:sp>
            <p:nvSpPr>
              <p:cNvPr id="3" name="Text Placeholder 2">
                <a:extLst>
                  <a:ext uri="{FF2B5EF4-FFF2-40B4-BE49-F238E27FC236}">
                    <a16:creationId xmlns:a16="http://schemas.microsoft.com/office/drawing/2014/main" id="{25BE3BAB-994C-A545-AD73-94DC958D9BDF}"/>
                  </a:ext>
                </a:extLst>
              </p:cNvPr>
              <p:cNvSpPr>
                <a:spLocks noGrp="1" noRot="1" noChangeAspect="1" noMove="1" noResize="1" noEditPoints="1" noAdjustHandles="1" noChangeArrowheads="1" noChangeShapeType="1" noTextEdit="1"/>
              </p:cNvSpPr>
              <p:nvPr>
                <p:ph type="body" sz="quarter" idx="12"/>
              </p:nvPr>
            </p:nvSpPr>
            <p:spPr>
              <a:xfrm>
                <a:off x="210310" y="885612"/>
                <a:ext cx="8348803" cy="1180243"/>
              </a:xfrm>
              <a:blipFill>
                <a:blip r:embed="rId2"/>
                <a:stretch>
                  <a:fillRect l="-1064" t="-3085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16</a:t>
            </a:fld>
            <a:endParaRPr lang="en-US" dirty="0"/>
          </a:p>
        </p:txBody>
      </p:sp>
      <p:pic>
        <p:nvPicPr>
          <p:cNvPr id="6" name="Picture 5">
            <a:extLst>
              <a:ext uri="{FF2B5EF4-FFF2-40B4-BE49-F238E27FC236}">
                <a16:creationId xmlns:a16="http://schemas.microsoft.com/office/drawing/2014/main" id="{F24E1579-C8FB-1B40-8344-DF442928A9BE}"/>
              </a:ext>
            </a:extLst>
          </p:cNvPr>
          <p:cNvPicPr>
            <a:picLocks noChangeAspect="1"/>
          </p:cNvPicPr>
          <p:nvPr/>
        </p:nvPicPr>
        <p:blipFill>
          <a:blip r:embed="rId3"/>
          <a:stretch>
            <a:fillRect/>
          </a:stretch>
        </p:blipFill>
        <p:spPr>
          <a:xfrm>
            <a:off x="929073" y="2134092"/>
            <a:ext cx="7285853" cy="2517334"/>
          </a:xfrm>
          <a:prstGeom prst="rect">
            <a:avLst/>
          </a:prstGeom>
        </p:spPr>
      </p:pic>
    </p:spTree>
    <p:extLst>
      <p:ext uri="{BB962C8B-B14F-4D97-AF65-F5344CB8AC3E}">
        <p14:creationId xmlns:p14="http://schemas.microsoft.com/office/powerpoint/2010/main" val="2808710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Effects of Errors</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46265"/>
            <a:ext cx="4114735" cy="1180243"/>
          </a:xfrm>
        </p:spPr>
        <p:txBody>
          <a:bodyPr/>
          <a:lstStyle/>
          <a:p>
            <a:pPr lvl="1">
              <a:buClr>
                <a:schemeClr val="tx2"/>
              </a:buClr>
            </a:pPr>
            <a:r>
              <a:rPr lang="en-US" dirty="0"/>
              <a:t>Applying a Z to any code qubit changes the X parity of its two vertices</a:t>
            </a:r>
          </a:p>
          <a:p>
            <a:pPr lvl="1">
              <a:buClr>
                <a:schemeClr val="tx2"/>
              </a:buClr>
            </a:pPr>
            <a:r>
              <a:rPr lang="en-US" dirty="0"/>
              <a:t>An isolated Z creates a pair of defects</a:t>
            </a:r>
          </a:p>
          <a:p>
            <a:pPr lvl="1">
              <a:buClr>
                <a:schemeClr val="tx2"/>
              </a:buClr>
            </a:pPr>
            <a:r>
              <a:rPr lang="en-US" dirty="0"/>
              <a:t>Further </a:t>
            </a:r>
            <a:r>
              <a:rPr lang="en-US" dirty="0" err="1"/>
              <a:t>Zs</a:t>
            </a:r>
            <a:r>
              <a:rPr lang="en-US" dirty="0"/>
              <a:t> can be move a defect, or annihilate pairs of them</a:t>
            </a:r>
          </a:p>
          <a:p>
            <a:pPr lvl="1">
              <a:buClr>
                <a:schemeClr val="tx2"/>
              </a:buClr>
            </a:pPr>
            <a:r>
              <a:rPr lang="en-US" dirty="0"/>
              <a:t>A logical Z requires many errors to stretch across the lattice</a:t>
            </a:r>
          </a:p>
          <a:p>
            <a:pPr lvl="1">
              <a:buClr>
                <a:schemeClr val="tx2"/>
              </a:buClr>
            </a:pPr>
            <a:endParaRPr lang="en-US" dirty="0"/>
          </a:p>
          <a:p>
            <a:pPr lvl="1">
              <a:buClr>
                <a:schemeClr val="tx2"/>
              </a:buClr>
            </a:pPr>
            <a:endParaRPr lang="en-US" dirty="0"/>
          </a:p>
          <a:p>
            <a:pPr lvl="1">
              <a:buClr>
                <a:schemeClr val="tx2"/>
              </a:buClr>
            </a:pPr>
            <a:endParaRPr lang="en-US" dirty="0"/>
          </a:p>
          <a:p>
            <a:pPr lvl="1">
              <a:buClr>
                <a:schemeClr val="tx2"/>
              </a:buClr>
            </a:pPr>
            <a:r>
              <a:rPr lang="en-US" dirty="0"/>
              <a:t>With the vertex operators, we can encode and protect a </a:t>
            </a:r>
            <a:r>
              <a:rPr lang="en-US" i="1" dirty="0"/>
              <a:t>bit</a:t>
            </a:r>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17</a:t>
            </a:fld>
            <a:endParaRPr lang="en-US" dirty="0"/>
          </a:p>
        </p:txBody>
      </p:sp>
      <p:pic>
        <p:nvPicPr>
          <p:cNvPr id="6" name="Picture 5">
            <a:extLst>
              <a:ext uri="{FF2B5EF4-FFF2-40B4-BE49-F238E27FC236}">
                <a16:creationId xmlns:a16="http://schemas.microsoft.com/office/drawing/2014/main" id="{9D5213C0-0462-AC40-8D69-B14A83C490CF}"/>
              </a:ext>
            </a:extLst>
          </p:cNvPr>
          <p:cNvPicPr>
            <a:picLocks noChangeAspect="1"/>
          </p:cNvPicPr>
          <p:nvPr/>
        </p:nvPicPr>
        <p:blipFill>
          <a:blip r:embed="rId2"/>
          <a:stretch>
            <a:fillRect/>
          </a:stretch>
        </p:blipFill>
        <p:spPr>
          <a:xfrm>
            <a:off x="4444795" y="690245"/>
            <a:ext cx="4132786" cy="3763010"/>
          </a:xfrm>
          <a:prstGeom prst="rect">
            <a:avLst/>
          </a:prstGeom>
        </p:spPr>
      </p:pic>
    </p:spTree>
    <p:extLst>
      <p:ext uri="{BB962C8B-B14F-4D97-AF65-F5344CB8AC3E}">
        <p14:creationId xmlns:p14="http://schemas.microsoft.com/office/powerpoint/2010/main" val="4093039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Putting it all Together</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0" y="846265"/>
            <a:ext cx="8620651" cy="1180243"/>
          </a:xfrm>
        </p:spPr>
        <p:txBody>
          <a:bodyPr/>
          <a:lstStyle/>
          <a:p>
            <a:pPr lvl="1">
              <a:buClr>
                <a:schemeClr val="tx2"/>
              </a:buClr>
            </a:pPr>
            <a:r>
              <a:rPr lang="en-US" dirty="0"/>
              <a:t>The plaquette and vertex operators commute</a:t>
            </a:r>
          </a:p>
          <a:p>
            <a:pPr lvl="1">
              <a:buClr>
                <a:schemeClr val="tx2"/>
              </a:buClr>
            </a:pPr>
            <a:r>
              <a:rPr lang="en-US" dirty="0"/>
              <a:t>This allows us to detect both X and Z errors</a:t>
            </a:r>
          </a:p>
          <a:p>
            <a:pPr lvl="1">
              <a:buClr>
                <a:schemeClr val="tx2"/>
              </a:buClr>
            </a:pPr>
            <a:r>
              <a:rPr lang="en-US" dirty="0"/>
              <a:t>Since Y~XZ, we can detect Y errors too</a:t>
            </a:r>
          </a:p>
          <a:p>
            <a:pPr lvl="1">
              <a:buClr>
                <a:schemeClr val="tx2"/>
              </a:buClr>
            </a:pP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18</a:t>
            </a:fld>
            <a:endParaRPr lang="en-US" dirty="0"/>
          </a:p>
        </p:txBody>
      </p:sp>
      <p:pic>
        <p:nvPicPr>
          <p:cNvPr id="11" name="Picture 10" descr="A picture containing clock, meter&#10;&#10;Description automatically generated">
            <a:extLst>
              <a:ext uri="{FF2B5EF4-FFF2-40B4-BE49-F238E27FC236}">
                <a16:creationId xmlns:a16="http://schemas.microsoft.com/office/drawing/2014/main" id="{433B67A1-7BD1-E344-9A5A-B633F4B27B05}"/>
              </a:ext>
            </a:extLst>
          </p:cNvPr>
          <p:cNvPicPr>
            <a:picLocks noChangeAspect="1"/>
          </p:cNvPicPr>
          <p:nvPr/>
        </p:nvPicPr>
        <p:blipFill>
          <a:blip r:embed="rId2"/>
          <a:stretch>
            <a:fillRect/>
          </a:stretch>
        </p:blipFill>
        <p:spPr>
          <a:xfrm>
            <a:off x="1622195" y="2550985"/>
            <a:ext cx="1175046" cy="1717375"/>
          </a:xfrm>
          <a:prstGeom prst="rect">
            <a:avLst/>
          </a:prstGeom>
        </p:spPr>
      </p:pic>
      <p:pic>
        <p:nvPicPr>
          <p:cNvPr id="13" name="Picture 12" descr="A close up of a clock&#10;&#10;Description automatically generated">
            <a:extLst>
              <a:ext uri="{FF2B5EF4-FFF2-40B4-BE49-F238E27FC236}">
                <a16:creationId xmlns:a16="http://schemas.microsoft.com/office/drawing/2014/main" id="{2DAB93C3-6CB4-5F45-8F8F-5EB04923262D}"/>
              </a:ext>
            </a:extLst>
          </p:cNvPr>
          <p:cNvPicPr>
            <a:picLocks noChangeAspect="1"/>
          </p:cNvPicPr>
          <p:nvPr/>
        </p:nvPicPr>
        <p:blipFill>
          <a:blip r:embed="rId3"/>
          <a:stretch>
            <a:fillRect/>
          </a:stretch>
        </p:blipFill>
        <p:spPr>
          <a:xfrm>
            <a:off x="6346758" y="2550984"/>
            <a:ext cx="1380320" cy="1717375"/>
          </a:xfrm>
          <a:prstGeom prst="rect">
            <a:avLst/>
          </a:prstGeom>
        </p:spPr>
      </p:pic>
      <p:pic>
        <p:nvPicPr>
          <p:cNvPr id="6" name="Picture 5">
            <a:extLst>
              <a:ext uri="{FF2B5EF4-FFF2-40B4-BE49-F238E27FC236}">
                <a16:creationId xmlns:a16="http://schemas.microsoft.com/office/drawing/2014/main" id="{67B5FF91-E84B-834C-AB1E-9354F49047EA}"/>
              </a:ext>
            </a:extLst>
          </p:cNvPr>
          <p:cNvPicPr>
            <a:picLocks noChangeAspect="1"/>
          </p:cNvPicPr>
          <p:nvPr/>
        </p:nvPicPr>
        <p:blipFill>
          <a:blip r:embed="rId4"/>
          <a:stretch>
            <a:fillRect/>
          </a:stretch>
        </p:blipFill>
        <p:spPr>
          <a:xfrm>
            <a:off x="2959371" y="2001386"/>
            <a:ext cx="3225257" cy="2869857"/>
          </a:xfrm>
          <a:prstGeom prst="rect">
            <a:avLst/>
          </a:prstGeom>
        </p:spPr>
      </p:pic>
    </p:spTree>
    <p:extLst>
      <p:ext uri="{BB962C8B-B14F-4D97-AF65-F5344CB8AC3E}">
        <p14:creationId xmlns:p14="http://schemas.microsoft.com/office/powerpoint/2010/main" val="922622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Putting it all Together</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0" y="846265"/>
                <a:ext cx="8620651" cy="1180243"/>
              </a:xfrm>
            </p:spPr>
            <p:txBody>
              <a:bodyPr/>
              <a:lstStyle/>
              <a:p>
                <a:pPr lvl="1">
                  <a:buClr>
                    <a:schemeClr val="tx2"/>
                  </a:buClr>
                </a:pPr>
                <a:r>
                  <a:rPr lang="en-US" dirty="0"/>
                  <a:t>Encoded states now unique: superposition of all previous solutions</a:t>
                </a:r>
              </a:p>
              <a:p>
                <a:pPr lvl="1">
                  <a:buClr>
                    <a:schemeClr val="tx2"/>
                  </a:buClr>
                </a:pPr>
                <a:r>
                  <a:rPr lang="en-US" dirty="0"/>
                  <a:t>For example, the encoded 0</a:t>
                </a:r>
                <a:br>
                  <a:rPr lang="en-US" dirty="0"/>
                </a:b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marL="0" lvl="1" indent="0">
                  <a:buClr>
                    <a:schemeClr val="tx2"/>
                  </a:buClr>
                  <a:buNone/>
                </a:pPr>
                <a:br>
                  <a:rPr lang="en-US" dirty="0"/>
                </a:br>
                <a:endParaRPr lang="en-US" dirty="0"/>
              </a:p>
              <a:p>
                <a:pPr lvl="1">
                  <a:buClr>
                    <a:schemeClr val="tx2"/>
                  </a:buClr>
                </a:pPr>
                <a:r>
                  <a:rPr lang="en-US" dirty="0"/>
                  <a:t>Satisfies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𝜓</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rPr>
                          <m:t>𝜓</m:t>
                        </m:r>
                      </m:e>
                    </m:d>
                  </m:oMath>
                </a14:m>
                <a:r>
                  <a:rPr lang="en-US"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𝐵</m:t>
                        </m:r>
                      </m:e>
                      <m:sub>
                        <m:r>
                          <a:rPr lang="en-US" i="1">
                            <a:latin typeface="Cambria Math" panose="02040503050406030204" pitchFamily="18" charset="0"/>
                          </a:rPr>
                          <m:t>𝑣</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𝜓</m:t>
                        </m:r>
                      </m:e>
                    </m:d>
                    <m:d>
                      <m:dPr>
                        <m:begChr m:val=""/>
                        <m:endChr m:val="⟩"/>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𝜓</m:t>
                        </m:r>
                      </m:e>
                    </m:d>
                  </m:oMath>
                </a14:m>
                <a:r>
                  <a:rPr lang="en-US" dirty="0"/>
                  <a:t>, so will give the 0 outcome for all stabilizer measurements</a:t>
                </a:r>
              </a:p>
              <a:p>
                <a:pPr lvl="1">
                  <a:buClr>
                    <a:schemeClr val="tx2"/>
                  </a:buClr>
                </a:pP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mc:Choice>
        <mc:Fallback xmlns="">
          <p:sp>
            <p:nvSpPr>
              <p:cNvPr id="3" name="Text Placeholder 2">
                <a:extLst>
                  <a:ext uri="{FF2B5EF4-FFF2-40B4-BE49-F238E27FC236}">
                    <a16:creationId xmlns:a16="http://schemas.microsoft.com/office/drawing/2014/main" id="{25BE3BAB-994C-A545-AD73-94DC958D9BDF}"/>
                  </a:ext>
                </a:extLst>
              </p:cNvPr>
              <p:cNvSpPr>
                <a:spLocks noGrp="1" noRot="1" noChangeAspect="1" noMove="1" noResize="1" noEditPoints="1" noAdjustHandles="1" noChangeArrowheads="1" noChangeShapeType="1" noTextEdit="1"/>
              </p:cNvSpPr>
              <p:nvPr>
                <p:ph type="body" sz="quarter" idx="12"/>
              </p:nvPr>
            </p:nvSpPr>
            <p:spPr>
              <a:xfrm>
                <a:off x="210310" y="846265"/>
                <a:ext cx="8620651" cy="1180243"/>
              </a:xfrm>
              <a:blipFill>
                <a:blip r:embed="rId2"/>
                <a:stretch>
                  <a:fillRect l="-1031" t="-3191" b="-25744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19</a:t>
            </a:fld>
            <a:endParaRPr lang="en-US" dirty="0"/>
          </a:p>
        </p:txBody>
      </p:sp>
      <p:pic>
        <p:nvPicPr>
          <p:cNvPr id="8" name="Picture 7" descr="A picture containing electronics, circuit&#10;&#10;Description automatically generated">
            <a:extLst>
              <a:ext uri="{FF2B5EF4-FFF2-40B4-BE49-F238E27FC236}">
                <a16:creationId xmlns:a16="http://schemas.microsoft.com/office/drawing/2014/main" id="{06EB2EDD-D930-D148-86EF-7BD8F2350D92}"/>
              </a:ext>
            </a:extLst>
          </p:cNvPr>
          <p:cNvPicPr>
            <a:picLocks noChangeAspect="1"/>
          </p:cNvPicPr>
          <p:nvPr/>
        </p:nvPicPr>
        <p:blipFill>
          <a:blip r:embed="rId3"/>
          <a:stretch>
            <a:fillRect/>
          </a:stretch>
        </p:blipFill>
        <p:spPr>
          <a:xfrm>
            <a:off x="594490" y="1658041"/>
            <a:ext cx="7971323" cy="2368800"/>
          </a:xfrm>
          <a:prstGeom prst="rect">
            <a:avLst/>
          </a:prstGeom>
        </p:spPr>
      </p:pic>
    </p:spTree>
    <p:extLst>
      <p:ext uri="{BB962C8B-B14F-4D97-AF65-F5344CB8AC3E}">
        <p14:creationId xmlns:p14="http://schemas.microsoft.com/office/powerpoint/2010/main" val="3498827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The Surface Code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0" y="846265"/>
                <a:ext cx="8620651" cy="1180243"/>
              </a:xfrm>
            </p:spPr>
            <p:txBody>
              <a:bodyPr/>
              <a:lstStyle/>
              <a:p>
                <a:pPr lvl="1">
                  <a:buClr>
                    <a:schemeClr val="tx2"/>
                  </a:buClr>
                </a:pPr>
                <a:r>
                  <a:rPr lang="en-US" dirty="0"/>
                  <a:t>Quantum error correcting codes are defined by the measurements we make</a:t>
                </a:r>
              </a:p>
              <a:p>
                <a:pPr lvl="1">
                  <a:buClr>
                    <a:schemeClr val="tx2"/>
                  </a:buClr>
                </a:pPr>
                <a:r>
                  <a:rPr lang="en-US" dirty="0"/>
                  <a:t>Let’s move beyond the simple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𝑗</m:t>
                        </m:r>
                        <m:r>
                          <a:rPr lang="en-US" i="1">
                            <a:latin typeface="Cambria Math" panose="02040503050406030204" pitchFamily="18" charset="0"/>
                          </a:rPr>
                          <m:t>+1</m:t>
                        </m:r>
                      </m:sub>
                    </m:sSub>
                  </m:oMath>
                </a14:m>
                <a:r>
                  <a:rPr lang="en-US" dirty="0"/>
                  <a:t> of the repetition code</a:t>
                </a:r>
              </a:p>
              <a:p>
                <a:pPr lvl="1">
                  <a:buClr>
                    <a:schemeClr val="tx2"/>
                  </a:buClr>
                </a:pPr>
                <a:r>
                  <a:rPr lang="en-US" dirty="0"/>
                  <a:t>In the surface code we use a 2D lattice of code qubits, and define observables for plaquettes and vertices</a:t>
                </a:r>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mc:Choice>
        <mc:Fallback xmlns="">
          <p:sp>
            <p:nvSpPr>
              <p:cNvPr id="3" name="Text Placeholder 2">
                <a:extLst>
                  <a:ext uri="{FF2B5EF4-FFF2-40B4-BE49-F238E27FC236}">
                    <a16:creationId xmlns:a16="http://schemas.microsoft.com/office/drawing/2014/main" id="{25BE3BAB-994C-A545-AD73-94DC958D9BDF}"/>
                  </a:ext>
                </a:extLst>
              </p:cNvPr>
              <p:cNvSpPr>
                <a:spLocks noGrp="1" noRot="1" noChangeAspect="1" noMove="1" noResize="1" noEditPoints="1" noAdjustHandles="1" noChangeArrowheads="1" noChangeShapeType="1" noTextEdit="1"/>
              </p:cNvSpPr>
              <p:nvPr>
                <p:ph type="body" sz="quarter" idx="12"/>
              </p:nvPr>
            </p:nvSpPr>
            <p:spPr>
              <a:xfrm>
                <a:off x="210310" y="846265"/>
                <a:ext cx="8620651" cy="1180243"/>
              </a:xfrm>
              <a:blipFill>
                <a:blip r:embed="rId2"/>
                <a:stretch>
                  <a:fillRect l="-1031" t="-319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2</a:t>
            </a:fld>
            <a:endParaRPr lang="en-US" dirty="0"/>
          </a:p>
        </p:txBody>
      </p:sp>
      <p:pic>
        <p:nvPicPr>
          <p:cNvPr id="8" name="Picture 7" descr="A close up of a mans face&#10;&#10;Description automatically generated">
            <a:extLst>
              <a:ext uri="{FF2B5EF4-FFF2-40B4-BE49-F238E27FC236}">
                <a16:creationId xmlns:a16="http://schemas.microsoft.com/office/drawing/2014/main" id="{78089FE7-87F9-1E4F-A5E9-A29A8F712718}"/>
              </a:ext>
            </a:extLst>
          </p:cNvPr>
          <p:cNvPicPr>
            <a:picLocks noChangeAspect="1"/>
          </p:cNvPicPr>
          <p:nvPr/>
        </p:nvPicPr>
        <p:blipFill>
          <a:blip r:embed="rId3"/>
          <a:stretch>
            <a:fillRect/>
          </a:stretch>
        </p:blipFill>
        <p:spPr>
          <a:xfrm>
            <a:off x="3173283" y="1990256"/>
            <a:ext cx="2797433" cy="2855311"/>
          </a:xfrm>
          <a:prstGeom prst="rect">
            <a:avLst/>
          </a:prstGeom>
        </p:spPr>
      </p:pic>
      <p:pic>
        <p:nvPicPr>
          <p:cNvPr id="11" name="Picture 10" descr="A picture containing clock, meter&#10;&#10;Description automatically generated">
            <a:extLst>
              <a:ext uri="{FF2B5EF4-FFF2-40B4-BE49-F238E27FC236}">
                <a16:creationId xmlns:a16="http://schemas.microsoft.com/office/drawing/2014/main" id="{433B67A1-7BD1-E344-9A5A-B633F4B27B05}"/>
              </a:ext>
            </a:extLst>
          </p:cNvPr>
          <p:cNvPicPr>
            <a:picLocks noChangeAspect="1"/>
          </p:cNvPicPr>
          <p:nvPr/>
        </p:nvPicPr>
        <p:blipFill>
          <a:blip r:embed="rId4"/>
          <a:stretch>
            <a:fillRect/>
          </a:stretch>
        </p:blipFill>
        <p:spPr>
          <a:xfrm>
            <a:off x="1622195" y="2550985"/>
            <a:ext cx="1175046" cy="1717375"/>
          </a:xfrm>
          <a:prstGeom prst="rect">
            <a:avLst/>
          </a:prstGeom>
        </p:spPr>
      </p:pic>
      <p:pic>
        <p:nvPicPr>
          <p:cNvPr id="13" name="Picture 12" descr="A close up of a clock&#10;&#10;Description automatically generated">
            <a:extLst>
              <a:ext uri="{FF2B5EF4-FFF2-40B4-BE49-F238E27FC236}">
                <a16:creationId xmlns:a16="http://schemas.microsoft.com/office/drawing/2014/main" id="{2DAB93C3-6CB4-5F45-8F8F-5EB04923262D}"/>
              </a:ext>
            </a:extLst>
          </p:cNvPr>
          <p:cNvPicPr>
            <a:picLocks noChangeAspect="1"/>
          </p:cNvPicPr>
          <p:nvPr/>
        </p:nvPicPr>
        <p:blipFill>
          <a:blip r:embed="rId5"/>
          <a:stretch>
            <a:fillRect/>
          </a:stretch>
        </p:blipFill>
        <p:spPr>
          <a:xfrm>
            <a:off x="6346758" y="2550984"/>
            <a:ext cx="1380320" cy="1717375"/>
          </a:xfrm>
          <a:prstGeom prst="rect">
            <a:avLst/>
          </a:prstGeom>
        </p:spPr>
      </p:pic>
    </p:spTree>
    <p:extLst>
      <p:ext uri="{BB962C8B-B14F-4D97-AF65-F5344CB8AC3E}">
        <p14:creationId xmlns:p14="http://schemas.microsoft.com/office/powerpoint/2010/main" val="3746399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Putting it all Together</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0" y="846265"/>
            <a:ext cx="8620651" cy="1180243"/>
          </a:xfrm>
        </p:spPr>
        <p:txBody>
          <a:bodyPr/>
          <a:lstStyle/>
          <a:p>
            <a:pPr lvl="1">
              <a:buClr>
                <a:schemeClr val="tx2"/>
              </a:buClr>
            </a:pPr>
            <a:r>
              <a:rPr lang="en-US" dirty="0"/>
              <a:t>The Z and X operators on the encoded qubit are exactly the same as before</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a:p>
            <a:pPr lvl="1">
              <a:buClr>
                <a:schemeClr val="tx2"/>
              </a:buClr>
            </a:pPr>
            <a:r>
              <a:rPr lang="en-US" dirty="0"/>
              <a:t>These, and the Hadamard, can be performed fault-tolerantly</a:t>
            </a:r>
            <a:br>
              <a:rPr lang="en-US" dirty="0"/>
            </a:b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marL="0" lvl="1" indent="0">
              <a:buClr>
                <a:schemeClr val="tx2"/>
              </a:buClr>
              <a:buNone/>
            </a:pPr>
            <a:br>
              <a:rPr lang="en-US" dirty="0"/>
            </a:br>
            <a:endParaRPr lang="en-US" dirty="0"/>
          </a:p>
          <a:p>
            <a:pPr lvl="1">
              <a:buClr>
                <a:schemeClr val="tx2"/>
              </a:buClr>
            </a:pP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20</a:t>
            </a:fld>
            <a:endParaRPr lang="en-US" dirty="0"/>
          </a:p>
        </p:txBody>
      </p:sp>
      <p:pic>
        <p:nvPicPr>
          <p:cNvPr id="6" name="Picture 5">
            <a:extLst>
              <a:ext uri="{FF2B5EF4-FFF2-40B4-BE49-F238E27FC236}">
                <a16:creationId xmlns:a16="http://schemas.microsoft.com/office/drawing/2014/main" id="{88A08B4B-D2C8-6343-A140-06FDFA0D7E8E}"/>
              </a:ext>
            </a:extLst>
          </p:cNvPr>
          <p:cNvPicPr>
            <a:picLocks noChangeAspect="1"/>
          </p:cNvPicPr>
          <p:nvPr/>
        </p:nvPicPr>
        <p:blipFill>
          <a:blip r:embed="rId2"/>
          <a:stretch>
            <a:fillRect/>
          </a:stretch>
        </p:blipFill>
        <p:spPr>
          <a:xfrm>
            <a:off x="1085850" y="1375323"/>
            <a:ext cx="6972300" cy="2400300"/>
          </a:xfrm>
          <a:prstGeom prst="rect">
            <a:avLst/>
          </a:prstGeom>
        </p:spPr>
      </p:pic>
    </p:spTree>
    <p:extLst>
      <p:ext uri="{BB962C8B-B14F-4D97-AF65-F5344CB8AC3E}">
        <p14:creationId xmlns:p14="http://schemas.microsoft.com/office/powerpoint/2010/main" val="31941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Putting it all Together</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0" y="846265"/>
            <a:ext cx="8620651" cy="1180243"/>
          </a:xfrm>
        </p:spPr>
        <p:txBody>
          <a:bodyPr/>
          <a:lstStyle/>
          <a:p>
            <a:pPr lvl="1">
              <a:buClr>
                <a:schemeClr val="tx2"/>
              </a:buClr>
            </a:pPr>
            <a:r>
              <a:rPr lang="en-US" dirty="0"/>
              <a:t>The states we need are highly entangled quantum states</a:t>
            </a:r>
          </a:p>
          <a:p>
            <a:pPr lvl="1">
              <a:buClr>
                <a:schemeClr val="tx2"/>
              </a:buClr>
            </a:pPr>
            <a:r>
              <a:rPr lang="en-US" dirty="0"/>
              <a:t>They are examples of topologically ordered states</a:t>
            </a:r>
            <a:br>
              <a:rPr lang="en-US" dirty="0"/>
            </a:b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marL="0" lvl="1" indent="0">
              <a:buClr>
                <a:schemeClr val="tx2"/>
              </a:buClr>
              <a:buNone/>
            </a:pPr>
            <a:br>
              <a:rPr lang="en-US" dirty="0"/>
            </a:br>
            <a:endParaRPr lang="en-US" dirty="0"/>
          </a:p>
          <a:p>
            <a:pPr lvl="1">
              <a:buClr>
                <a:schemeClr val="tx2"/>
              </a:buClr>
            </a:pPr>
            <a:r>
              <a:rPr lang="en-US" dirty="0"/>
              <a:t>Though such things can be hard to make, we create and protect them with the syndrome measurements</a:t>
            </a:r>
          </a:p>
          <a:p>
            <a:pPr lvl="1">
              <a:buClr>
                <a:schemeClr val="tx2"/>
              </a:buClr>
            </a:pP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21</a:t>
            </a:fld>
            <a:endParaRPr lang="en-US" dirty="0"/>
          </a:p>
        </p:txBody>
      </p:sp>
      <p:pic>
        <p:nvPicPr>
          <p:cNvPr id="8" name="Picture 7" descr="A picture containing electronics, circuit&#10;&#10;Description automatically generated">
            <a:extLst>
              <a:ext uri="{FF2B5EF4-FFF2-40B4-BE49-F238E27FC236}">
                <a16:creationId xmlns:a16="http://schemas.microsoft.com/office/drawing/2014/main" id="{06EB2EDD-D930-D148-86EF-7BD8F2350D92}"/>
              </a:ext>
            </a:extLst>
          </p:cNvPr>
          <p:cNvPicPr>
            <a:picLocks noChangeAspect="1"/>
          </p:cNvPicPr>
          <p:nvPr/>
        </p:nvPicPr>
        <p:blipFill>
          <a:blip r:embed="rId2"/>
          <a:stretch>
            <a:fillRect/>
          </a:stretch>
        </p:blipFill>
        <p:spPr>
          <a:xfrm>
            <a:off x="594490" y="1658041"/>
            <a:ext cx="7971323" cy="2368800"/>
          </a:xfrm>
          <a:prstGeom prst="rect">
            <a:avLst/>
          </a:prstGeom>
        </p:spPr>
      </p:pic>
    </p:spTree>
    <p:extLst>
      <p:ext uri="{BB962C8B-B14F-4D97-AF65-F5344CB8AC3E}">
        <p14:creationId xmlns:p14="http://schemas.microsoft.com/office/powerpoint/2010/main" val="4030791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Putting it all Together</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0" y="846265"/>
                <a:ext cx="8620651" cy="1180243"/>
              </a:xfrm>
            </p:spPr>
            <p:txBody>
              <a:bodyPr/>
              <a:lstStyle/>
              <a:p>
                <a:pPr lvl="1">
                  <a:buClr>
                    <a:schemeClr val="tx2"/>
                  </a:buClr>
                </a:pPr>
                <a:r>
                  <a:rPr lang="en-US" dirty="0"/>
                  <a:t>We are not just protected against X and Z, but all local errors</a:t>
                </a:r>
              </a:p>
              <a:p>
                <a:pPr lvl="1">
                  <a:buClr>
                    <a:schemeClr val="tx2"/>
                  </a:buClr>
                </a:pPr>
                <a:r>
                  <a:rPr lang="en-US" dirty="0"/>
                  <a:t>As mentioned earlier, Y~XZ</a:t>
                </a:r>
              </a:p>
              <a:p>
                <a:pPr lvl="1">
                  <a:buClr>
                    <a:schemeClr val="tx2"/>
                  </a:buClr>
                </a:pPr>
                <a:r>
                  <a:rPr lang="en-US" dirty="0"/>
                  <a:t>Everything else can be expressed</a:t>
                </a:r>
                <a:br>
                  <a:rPr lang="en-US" dirty="0"/>
                </a:br>
                <a:endParaRPr lang="en-US" dirty="0"/>
              </a:p>
              <a:p>
                <a:pPr lvl="4">
                  <a:buClr>
                    <a:schemeClr val="tx2"/>
                  </a:buClr>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𝐸</m:t>
                      </m:r>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𝐼</m:t>
                      </m:r>
                      <m:r>
                        <a:rPr lang="en-US" sz="1800" b="0" i="1" smtClean="0">
                          <a:latin typeface="Cambria Math" panose="02040503050406030204" pitchFamily="18" charset="0"/>
                        </a:rPr>
                        <m:t>+</m:t>
                      </m:r>
                      <m:r>
                        <a:rPr lang="en-US" sz="1800" b="0" i="1" smtClean="0">
                          <a:latin typeface="Cambria Math" panose="02040503050406030204" pitchFamily="18" charset="0"/>
                        </a:rPr>
                        <m:t>𝑏</m:t>
                      </m:r>
                      <m:r>
                        <a:rPr lang="en-US" sz="1800" b="0" i="1" smtClean="0">
                          <a:latin typeface="Cambria Math" panose="02040503050406030204" pitchFamily="18" charset="0"/>
                        </a:rPr>
                        <m:t> </m:t>
                      </m:r>
                      <m:r>
                        <a:rPr lang="en-US" sz="1800" b="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𝑐</m:t>
                      </m:r>
                      <m:r>
                        <a:rPr lang="en-US" sz="1800" b="0" i="1" smtClean="0">
                          <a:latin typeface="Cambria Math" panose="02040503050406030204" pitchFamily="18" charset="0"/>
                        </a:rPr>
                        <m:t> </m:t>
                      </m:r>
                      <m:r>
                        <a:rPr lang="en-US" sz="1800" b="0" i="1" smtClean="0">
                          <a:latin typeface="Cambria Math" panose="02040503050406030204" pitchFamily="18" charset="0"/>
                        </a:rPr>
                        <m:t>𝑌</m:t>
                      </m:r>
                      <m:r>
                        <a:rPr lang="en-US" sz="1800" b="0" i="1" smtClean="0">
                          <a:latin typeface="Cambria Math" panose="02040503050406030204" pitchFamily="18" charset="0"/>
                        </a:rPr>
                        <m:t>+</m:t>
                      </m:r>
                      <m:r>
                        <a:rPr lang="en-US" sz="1800" b="0" i="1" smtClean="0">
                          <a:latin typeface="Cambria Math" panose="02040503050406030204" pitchFamily="18" charset="0"/>
                        </a:rPr>
                        <m:t>𝑑</m:t>
                      </m:r>
                      <m:r>
                        <a:rPr lang="en-US" sz="1800" b="0" i="1" smtClean="0">
                          <a:latin typeface="Cambria Math" panose="02040503050406030204" pitchFamily="18" charset="0"/>
                        </a:rPr>
                        <m:t> </m:t>
                      </m:r>
                      <m:r>
                        <a:rPr lang="en-US" sz="1800" b="0" i="1" smtClean="0">
                          <a:latin typeface="Cambria Math" panose="02040503050406030204" pitchFamily="18" charset="0"/>
                        </a:rPr>
                        <m:t>𝑍</m:t>
                      </m:r>
                    </m:oMath>
                  </m:oMathPara>
                </a14:m>
                <a:endParaRPr lang="en-US" sz="1800" dirty="0"/>
              </a:p>
              <a:p>
                <a:pPr lvl="1">
                  <a:buClr>
                    <a:schemeClr val="tx2"/>
                  </a:buClr>
                </a:pPr>
                <a:r>
                  <a:rPr lang="en-US" dirty="0"/>
                  <a:t>This creates a superposition of different types of error on the surface code</a:t>
                </a:r>
                <a:br>
                  <a:rPr lang="en-US" dirty="0"/>
                </a:br>
                <a:br>
                  <a:rPr lang="en-US" dirty="0"/>
                </a:br>
                <a:br>
                  <a:rPr lang="en-US" dirty="0"/>
                </a:br>
                <a:br>
                  <a:rPr lang="en-US" dirty="0"/>
                </a:br>
                <a:br>
                  <a:rPr lang="en-US" dirty="0"/>
                </a:br>
                <a:br>
                  <a:rPr lang="en-US" dirty="0"/>
                </a:br>
                <a:endParaRPr lang="en-US" dirty="0"/>
              </a:p>
              <a:p>
                <a:pPr lvl="1">
                  <a:buClr>
                    <a:schemeClr val="tx2"/>
                  </a:buClr>
                </a:pPr>
                <a:r>
                  <a:rPr lang="en-US" dirty="0"/>
                  <a:t>Measuring the stabilizers collapses this to a simple X, Y or Z</a:t>
                </a:r>
                <a:br>
                  <a:rPr lang="en-US" dirty="0"/>
                </a:b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marL="0" lvl="1" indent="0">
                  <a:buClr>
                    <a:schemeClr val="tx2"/>
                  </a:buClr>
                  <a:buNone/>
                </a:pPr>
                <a:br>
                  <a:rPr lang="en-US" dirty="0"/>
                </a:br>
                <a:endParaRPr lang="en-US" dirty="0"/>
              </a:p>
              <a:p>
                <a:pPr lvl="1">
                  <a:buClr>
                    <a:schemeClr val="tx2"/>
                  </a:buClr>
                </a:pPr>
                <a:r>
                  <a:rPr lang="en-US" dirty="0"/>
                  <a:t>Though such things can be hard to make, we create and protect them simply by making the stabilizer measurements</a:t>
                </a:r>
              </a:p>
              <a:p>
                <a:pPr lvl="1">
                  <a:buClr>
                    <a:schemeClr val="tx2"/>
                  </a:buClr>
                </a:pP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mc:Choice>
        <mc:Fallback xmlns="">
          <p:sp>
            <p:nvSpPr>
              <p:cNvPr id="3" name="Text Placeholder 2">
                <a:extLst>
                  <a:ext uri="{FF2B5EF4-FFF2-40B4-BE49-F238E27FC236}">
                    <a16:creationId xmlns:a16="http://schemas.microsoft.com/office/drawing/2014/main" id="{25BE3BAB-994C-A545-AD73-94DC958D9BDF}"/>
                  </a:ext>
                </a:extLst>
              </p:cNvPr>
              <p:cNvSpPr>
                <a:spLocks noGrp="1" noRot="1" noChangeAspect="1" noMove="1" noResize="1" noEditPoints="1" noAdjustHandles="1" noChangeArrowheads="1" noChangeShapeType="1" noTextEdit="1"/>
              </p:cNvSpPr>
              <p:nvPr>
                <p:ph type="body" sz="quarter" idx="12"/>
              </p:nvPr>
            </p:nvSpPr>
            <p:spPr>
              <a:xfrm>
                <a:off x="210310" y="846265"/>
                <a:ext cx="8620651" cy="1180243"/>
              </a:xfrm>
              <a:blipFill>
                <a:blip r:embed="rId2"/>
                <a:stretch>
                  <a:fillRect l="-1031" t="-3191" b="-49574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22</a:t>
            </a:fld>
            <a:endParaRPr lang="en-US" dirty="0"/>
          </a:p>
        </p:txBody>
      </p:sp>
      <p:pic>
        <p:nvPicPr>
          <p:cNvPr id="7" name="Picture 6" descr="A close up of a device&#10;&#10;Description automatically generated">
            <a:extLst>
              <a:ext uri="{FF2B5EF4-FFF2-40B4-BE49-F238E27FC236}">
                <a16:creationId xmlns:a16="http://schemas.microsoft.com/office/drawing/2014/main" id="{AEB0DBCE-94A2-C648-AD35-7CB5063E17FA}"/>
              </a:ext>
            </a:extLst>
          </p:cNvPr>
          <p:cNvPicPr>
            <a:picLocks noChangeAspect="1"/>
          </p:cNvPicPr>
          <p:nvPr/>
        </p:nvPicPr>
        <p:blipFill>
          <a:blip r:embed="rId3"/>
          <a:stretch>
            <a:fillRect/>
          </a:stretch>
        </p:blipFill>
        <p:spPr>
          <a:xfrm>
            <a:off x="1396314" y="2825070"/>
            <a:ext cx="6351371" cy="1305478"/>
          </a:xfrm>
          <a:prstGeom prst="rect">
            <a:avLst/>
          </a:prstGeom>
        </p:spPr>
      </p:pic>
    </p:spTree>
    <p:extLst>
      <p:ext uri="{BB962C8B-B14F-4D97-AF65-F5344CB8AC3E}">
        <p14:creationId xmlns:p14="http://schemas.microsoft.com/office/powerpoint/2010/main" val="2053380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Final Readout</a:t>
            </a:r>
            <a:br>
              <a:rPr lang="en-US" dirty="0"/>
            </a:br>
            <a:endParaRPr lang="en-US" dirty="0"/>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46265"/>
            <a:ext cx="4279312" cy="1180243"/>
          </a:xfrm>
        </p:spPr>
        <p:txBody>
          <a:bodyPr/>
          <a:lstStyle/>
          <a:p>
            <a:pPr lvl="1">
              <a:buClr>
                <a:schemeClr val="tx2"/>
              </a:buClr>
            </a:pPr>
            <a:r>
              <a:rPr lang="en-US" dirty="0"/>
              <a:t>The logical operators are many-body observables</a:t>
            </a:r>
          </a:p>
          <a:p>
            <a:pPr lvl="1">
              <a:buClr>
                <a:schemeClr val="tx2"/>
              </a:buClr>
            </a:pPr>
            <a:r>
              <a:rPr lang="en-US" dirty="0"/>
              <a:t>So how do we read them out fault-tolerantly</a:t>
            </a:r>
          </a:p>
          <a:p>
            <a:pPr lvl="1">
              <a:buClr>
                <a:schemeClr val="tx2"/>
              </a:buClr>
            </a:pPr>
            <a:endParaRPr lang="en-US" dirty="0"/>
          </a:p>
          <a:p>
            <a:pPr lvl="1">
              <a:buClr>
                <a:schemeClr val="tx2"/>
              </a:buClr>
            </a:pPr>
            <a:r>
              <a:rPr lang="en-US" dirty="0"/>
              <a:t>When you decide on a basis for final measurement, you stop caring about some errors</a:t>
            </a:r>
          </a:p>
          <a:p>
            <a:pPr lvl="1">
              <a:buClr>
                <a:schemeClr val="tx2"/>
              </a:buClr>
            </a:pPr>
            <a:r>
              <a:rPr lang="en-US" dirty="0"/>
              <a:t>You can then measurement in a product basis</a:t>
            </a:r>
          </a:p>
          <a:p>
            <a:pPr lvl="1">
              <a:buClr>
                <a:schemeClr val="tx2"/>
              </a:buClr>
            </a:pPr>
            <a:r>
              <a:rPr lang="en-US" dirty="0"/>
              <a:t>Final readout and final stabilizer measurement can be constructed from the result</a:t>
            </a:r>
          </a:p>
          <a:p>
            <a:pPr lvl="1">
              <a:buClr>
                <a:schemeClr val="tx2"/>
              </a:buClr>
            </a:pPr>
            <a:endParaRPr lang="en-US" dirty="0"/>
          </a:p>
          <a:p>
            <a:pPr lvl="1">
              <a:buClr>
                <a:schemeClr val="tx2"/>
              </a:buClr>
            </a:pPr>
            <a:r>
              <a:rPr lang="en-US" dirty="0"/>
              <a:t>Measurement errors are effectively the same as errors before measurement</a:t>
            </a:r>
            <a:br>
              <a:rPr lang="en-US" dirty="0"/>
            </a:br>
            <a:endParaRPr lang="en-US" dirty="0"/>
          </a:p>
          <a:p>
            <a:pPr lvl="1">
              <a:buClr>
                <a:schemeClr val="tx2"/>
              </a:buClr>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23</a:t>
            </a:fld>
            <a:endParaRPr lang="en-US" dirty="0"/>
          </a:p>
        </p:txBody>
      </p:sp>
      <p:pic>
        <p:nvPicPr>
          <p:cNvPr id="6" name="Picture 5">
            <a:extLst>
              <a:ext uri="{FF2B5EF4-FFF2-40B4-BE49-F238E27FC236}">
                <a16:creationId xmlns:a16="http://schemas.microsoft.com/office/drawing/2014/main" id="{2DD56C20-1E10-2549-8D49-80EC297B86D5}"/>
              </a:ext>
            </a:extLst>
          </p:cNvPr>
          <p:cNvPicPr>
            <a:picLocks noChangeAspect="1"/>
          </p:cNvPicPr>
          <p:nvPr/>
        </p:nvPicPr>
        <p:blipFill>
          <a:blip r:embed="rId2"/>
          <a:stretch>
            <a:fillRect/>
          </a:stretch>
        </p:blipFill>
        <p:spPr>
          <a:xfrm>
            <a:off x="5198076" y="788615"/>
            <a:ext cx="3557494" cy="1229655"/>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DBA37BD3-78A5-5D45-8623-0E10FF769344}"/>
              </a:ext>
            </a:extLst>
          </p:cNvPr>
          <p:cNvPicPr>
            <a:picLocks noChangeAspect="1"/>
          </p:cNvPicPr>
          <p:nvPr/>
        </p:nvPicPr>
        <p:blipFill>
          <a:blip r:embed="rId3"/>
          <a:stretch>
            <a:fillRect/>
          </a:stretch>
        </p:blipFill>
        <p:spPr>
          <a:xfrm>
            <a:off x="5433095" y="2407994"/>
            <a:ext cx="3087456" cy="2127399"/>
          </a:xfrm>
          <a:prstGeom prst="rect">
            <a:avLst/>
          </a:prstGeom>
        </p:spPr>
      </p:pic>
    </p:spTree>
    <p:extLst>
      <p:ext uri="{BB962C8B-B14F-4D97-AF65-F5344CB8AC3E}">
        <p14:creationId xmlns:p14="http://schemas.microsoft.com/office/powerpoint/2010/main" val="3776265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Decoding</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0" y="846265"/>
            <a:ext cx="8620651" cy="1180243"/>
          </a:xfrm>
        </p:spPr>
        <p:txBody>
          <a:bodyPr/>
          <a:lstStyle/>
          <a:p>
            <a:pPr lvl="1">
              <a:buClr>
                <a:schemeClr val="tx2"/>
              </a:buClr>
            </a:pPr>
            <a:r>
              <a:rPr lang="en-US" dirty="0"/>
              <a:t>Given the measurement results, we need to work out what errors happened</a:t>
            </a:r>
          </a:p>
          <a:p>
            <a:pPr lvl="1">
              <a:buClr>
                <a:schemeClr val="tx2"/>
              </a:buClr>
            </a:pPr>
            <a:r>
              <a:rPr lang="en-US" dirty="0"/>
              <a:t>More specifically, the ‘equivalence class’ of errors</a:t>
            </a:r>
          </a:p>
          <a:p>
            <a:pPr lvl="1">
              <a:buClr>
                <a:schemeClr val="tx2"/>
              </a:buClr>
            </a:pPr>
            <a:r>
              <a:rPr lang="en-US" dirty="0"/>
              <a:t>This is the job of the decoding algorithm</a:t>
            </a:r>
          </a:p>
          <a:p>
            <a:pPr marL="0" lvl="1" indent="0">
              <a:buClr>
                <a:schemeClr val="tx2"/>
              </a:buClr>
              <a:buNone/>
            </a:pPr>
            <a:br>
              <a:rPr lang="en-US" dirty="0"/>
            </a:b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marL="0" lvl="1" indent="0">
              <a:buClr>
                <a:schemeClr val="tx2"/>
              </a:buClr>
              <a:buNone/>
            </a:pPr>
            <a:br>
              <a:rPr lang="en-US" dirty="0"/>
            </a:b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24</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509DC5C8-0D04-E247-A19E-7AF1896E49D8}"/>
              </a:ext>
            </a:extLst>
          </p:cNvPr>
          <p:cNvPicPr>
            <a:picLocks noChangeAspect="1"/>
          </p:cNvPicPr>
          <p:nvPr/>
        </p:nvPicPr>
        <p:blipFill>
          <a:blip r:embed="rId2"/>
          <a:stretch>
            <a:fillRect/>
          </a:stretch>
        </p:blipFill>
        <p:spPr>
          <a:xfrm>
            <a:off x="1664255" y="2026508"/>
            <a:ext cx="5815489" cy="2562429"/>
          </a:xfrm>
          <a:prstGeom prst="rect">
            <a:avLst/>
          </a:prstGeom>
        </p:spPr>
      </p:pic>
    </p:spTree>
    <p:extLst>
      <p:ext uri="{BB962C8B-B14F-4D97-AF65-F5344CB8AC3E}">
        <p14:creationId xmlns:p14="http://schemas.microsoft.com/office/powerpoint/2010/main" val="3354136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Decoding with MWPM</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0" y="846265"/>
            <a:ext cx="5531463" cy="1180243"/>
          </a:xfrm>
        </p:spPr>
        <p:txBody>
          <a:bodyPr/>
          <a:lstStyle/>
          <a:p>
            <a:pPr lvl="1">
              <a:buClr>
                <a:schemeClr val="tx2"/>
              </a:buClr>
            </a:pPr>
            <a:r>
              <a:rPr lang="en-US" dirty="0"/>
              <a:t>A good option is MWPM</a:t>
            </a:r>
          </a:p>
          <a:p>
            <a:pPr lvl="1">
              <a:buClr>
                <a:schemeClr val="tx2"/>
              </a:buClr>
            </a:pPr>
            <a:r>
              <a:rPr lang="en-US" dirty="0"/>
              <a:t>Just as we considered for the repetition code</a:t>
            </a:r>
          </a:p>
          <a:p>
            <a:pPr lvl="1">
              <a:buClr>
                <a:schemeClr val="tx2"/>
              </a:buClr>
            </a:pPr>
            <a:endParaRPr lang="en-US" dirty="0"/>
          </a:p>
          <a:p>
            <a:pPr lvl="1">
              <a:buClr>
                <a:schemeClr val="tx2"/>
              </a:buClr>
            </a:pPr>
            <a:r>
              <a:rPr lang="en-US" dirty="0"/>
              <a:t>Again we start with the simple and unrealistic case: errors only between measurement</a:t>
            </a:r>
          </a:p>
          <a:p>
            <a:pPr lvl="1">
              <a:buClr>
                <a:schemeClr val="tx2"/>
              </a:buClr>
            </a:pPr>
            <a:r>
              <a:rPr lang="en-US" dirty="0"/>
              <a:t>Each round can be decoded separately, corresponding to MWPM on a 2D graph</a:t>
            </a:r>
          </a:p>
          <a:p>
            <a:pPr lvl="1">
              <a:buClr>
                <a:schemeClr val="tx2"/>
              </a:buClr>
            </a:pPr>
            <a:r>
              <a:rPr lang="en-US" dirty="0"/>
              <a:t>Decoding for X and Z errors can also be done independently</a:t>
            </a:r>
            <a:br>
              <a:rPr lang="en-US" dirty="0"/>
            </a:b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25</a:t>
            </a:fld>
            <a:endParaRPr lang="en-US" dirty="0"/>
          </a:p>
        </p:txBody>
      </p:sp>
      <p:pic>
        <p:nvPicPr>
          <p:cNvPr id="8" name="Picture 7" descr="A close up of a mans face&#10;&#10;Description automatically generated">
            <a:extLst>
              <a:ext uri="{FF2B5EF4-FFF2-40B4-BE49-F238E27FC236}">
                <a16:creationId xmlns:a16="http://schemas.microsoft.com/office/drawing/2014/main" id="{099985C4-F6B5-9345-A09D-5153B835BA4F}"/>
              </a:ext>
            </a:extLst>
          </p:cNvPr>
          <p:cNvPicPr>
            <a:picLocks noChangeAspect="1"/>
          </p:cNvPicPr>
          <p:nvPr/>
        </p:nvPicPr>
        <p:blipFill>
          <a:blip r:embed="rId2"/>
          <a:stretch>
            <a:fillRect/>
          </a:stretch>
        </p:blipFill>
        <p:spPr>
          <a:xfrm>
            <a:off x="5824922" y="596999"/>
            <a:ext cx="2842912" cy="2859018"/>
          </a:xfrm>
          <a:prstGeom prst="rect">
            <a:avLst/>
          </a:prstGeom>
        </p:spPr>
      </p:pic>
      <p:pic>
        <p:nvPicPr>
          <p:cNvPr id="10" name="Picture 9" descr="A picture containing clock, meter&#10;&#10;Description automatically generated">
            <a:extLst>
              <a:ext uri="{FF2B5EF4-FFF2-40B4-BE49-F238E27FC236}">
                <a16:creationId xmlns:a16="http://schemas.microsoft.com/office/drawing/2014/main" id="{E7CAF081-130C-384E-8998-1FCF6B024811}"/>
              </a:ext>
            </a:extLst>
          </p:cNvPr>
          <p:cNvPicPr>
            <a:picLocks noChangeAspect="1"/>
          </p:cNvPicPr>
          <p:nvPr/>
        </p:nvPicPr>
        <p:blipFill>
          <a:blip r:embed="rId3"/>
          <a:stretch>
            <a:fillRect/>
          </a:stretch>
        </p:blipFill>
        <p:spPr>
          <a:xfrm>
            <a:off x="6547470" y="3656469"/>
            <a:ext cx="1461253" cy="1180243"/>
          </a:xfrm>
          <a:prstGeom prst="rect">
            <a:avLst/>
          </a:prstGeom>
        </p:spPr>
      </p:pic>
    </p:spTree>
    <p:extLst>
      <p:ext uri="{BB962C8B-B14F-4D97-AF65-F5344CB8AC3E}">
        <p14:creationId xmlns:p14="http://schemas.microsoft.com/office/powerpoint/2010/main" val="3294666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Decoding</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0" y="846265"/>
            <a:ext cx="8620651" cy="1180243"/>
          </a:xfrm>
        </p:spPr>
        <p:txBody>
          <a:bodyPr/>
          <a:lstStyle/>
          <a:p>
            <a:pPr lvl="1">
              <a:buClr>
                <a:schemeClr val="tx2"/>
              </a:buClr>
            </a:pPr>
            <a:r>
              <a:rPr lang="en-US" dirty="0"/>
              <a:t>We need to be careful to account for the effects of the edges</a:t>
            </a:r>
          </a:p>
          <a:p>
            <a:pPr lvl="1">
              <a:buClr>
                <a:schemeClr val="tx2"/>
              </a:buClr>
            </a:pPr>
            <a:r>
              <a:rPr lang="en-US" dirty="0"/>
              <a:t>This is done by introducing extra ‘virtual nodes’</a:t>
            </a:r>
            <a:br>
              <a:rPr lang="en-US" dirty="0"/>
            </a:br>
            <a:r>
              <a:rPr lang="en-US" dirty="0"/>
              <a:t>(also required for the repetition code, but we ignored it earlier) </a:t>
            </a:r>
          </a:p>
          <a:p>
            <a:pPr marL="0" lvl="1" indent="0">
              <a:buClr>
                <a:schemeClr val="tx2"/>
              </a:buClr>
              <a:buNone/>
            </a:pPr>
            <a:br>
              <a:rPr lang="en-US" dirty="0"/>
            </a:b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26</a:t>
            </a:fld>
            <a:endParaRPr lang="en-US" dirty="0"/>
          </a:p>
        </p:txBody>
      </p:sp>
      <p:pic>
        <p:nvPicPr>
          <p:cNvPr id="6" name="Picture 5">
            <a:extLst>
              <a:ext uri="{FF2B5EF4-FFF2-40B4-BE49-F238E27FC236}">
                <a16:creationId xmlns:a16="http://schemas.microsoft.com/office/drawing/2014/main" id="{D72CD956-4362-A94F-B9DC-9B025778C602}"/>
              </a:ext>
            </a:extLst>
          </p:cNvPr>
          <p:cNvPicPr>
            <a:picLocks noChangeAspect="1"/>
          </p:cNvPicPr>
          <p:nvPr/>
        </p:nvPicPr>
        <p:blipFill>
          <a:blip r:embed="rId2"/>
          <a:stretch>
            <a:fillRect/>
          </a:stretch>
        </p:blipFill>
        <p:spPr>
          <a:xfrm>
            <a:off x="3190225" y="2093147"/>
            <a:ext cx="5382555" cy="2448935"/>
          </a:xfrm>
          <a:prstGeom prst="rect">
            <a:avLst/>
          </a:prstGeom>
        </p:spPr>
      </p:pic>
    </p:spTree>
    <p:extLst>
      <p:ext uri="{BB962C8B-B14F-4D97-AF65-F5344CB8AC3E}">
        <p14:creationId xmlns:p14="http://schemas.microsoft.com/office/powerpoint/2010/main" val="1919151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Imperfect Measurements</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1161536"/>
            <a:ext cx="4773582" cy="1180243"/>
          </a:xfrm>
        </p:spPr>
        <p:txBody>
          <a:bodyPr/>
          <a:lstStyle/>
          <a:p>
            <a:pPr lvl="1">
              <a:buClr>
                <a:schemeClr val="tx2"/>
              </a:buClr>
            </a:pPr>
            <a:r>
              <a:rPr lang="en-US" dirty="0"/>
              <a:t> Again, we have the problem of imperfect measurements</a:t>
            </a:r>
          </a:p>
          <a:p>
            <a:pPr lvl="2">
              <a:buClr>
                <a:schemeClr val="tx2"/>
              </a:buClr>
            </a:pPr>
            <a:r>
              <a:rPr lang="en-US" dirty="0"/>
              <a:t>The measurements might lie</a:t>
            </a:r>
          </a:p>
          <a:p>
            <a:pPr lvl="2">
              <a:buClr>
                <a:schemeClr val="tx2"/>
              </a:buClr>
            </a:pPr>
            <a:r>
              <a:rPr lang="en-US" dirty="0"/>
              <a:t>Errors on the additional qubit</a:t>
            </a:r>
          </a:p>
          <a:p>
            <a:pPr lvl="2">
              <a:buClr>
                <a:schemeClr val="tx2"/>
              </a:buClr>
            </a:pPr>
            <a:r>
              <a:rPr lang="en-US" dirty="0"/>
              <a:t>Errors in the CX gates</a:t>
            </a:r>
          </a:p>
          <a:p>
            <a:pPr lvl="1">
              <a:buClr>
                <a:schemeClr val="tx2"/>
              </a:buClr>
            </a:pPr>
            <a:r>
              <a:rPr lang="en-US" dirty="0"/>
              <a:t>We base the decoding using syndrome changes</a:t>
            </a:r>
          </a:p>
          <a:p>
            <a:pPr lvl="1">
              <a:buClr>
                <a:schemeClr val="tx2"/>
              </a:buClr>
            </a:pPr>
            <a:r>
              <a:rPr lang="en-US" dirty="0"/>
              <a:t>This leads to a 3D MWPM problem (2D space + time)</a:t>
            </a:r>
            <a:br>
              <a:rPr lang="en-US" dirty="0"/>
            </a:b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27</a:t>
            </a:fld>
            <a:endParaRPr lang="en-US" dirty="0"/>
          </a:p>
        </p:txBody>
      </p:sp>
      <p:pic>
        <p:nvPicPr>
          <p:cNvPr id="8" name="Picture 7" descr="A picture containing star&#10;&#10;Description automatically generated">
            <a:extLst>
              <a:ext uri="{FF2B5EF4-FFF2-40B4-BE49-F238E27FC236}">
                <a16:creationId xmlns:a16="http://schemas.microsoft.com/office/drawing/2014/main" id="{0108148D-12D7-5E49-9076-B08296E9B90F}"/>
              </a:ext>
            </a:extLst>
          </p:cNvPr>
          <p:cNvPicPr>
            <a:picLocks noChangeAspect="1"/>
          </p:cNvPicPr>
          <p:nvPr/>
        </p:nvPicPr>
        <p:blipFill>
          <a:blip r:embed="rId2"/>
          <a:stretch>
            <a:fillRect/>
          </a:stretch>
        </p:blipFill>
        <p:spPr>
          <a:xfrm>
            <a:off x="5120058" y="1005840"/>
            <a:ext cx="3710904" cy="3206750"/>
          </a:xfrm>
          <a:prstGeom prst="rect">
            <a:avLst/>
          </a:prstGeom>
        </p:spPr>
      </p:pic>
    </p:spTree>
    <p:extLst>
      <p:ext uri="{BB962C8B-B14F-4D97-AF65-F5344CB8AC3E}">
        <p14:creationId xmlns:p14="http://schemas.microsoft.com/office/powerpoint/2010/main" val="814470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Threshold</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0" y="846265"/>
            <a:ext cx="8620651" cy="1180243"/>
          </a:xfrm>
        </p:spPr>
        <p:txBody>
          <a:bodyPr/>
          <a:lstStyle/>
          <a:p>
            <a:pPr lvl="1">
              <a:buClr>
                <a:schemeClr val="tx2"/>
              </a:buClr>
            </a:pPr>
            <a:r>
              <a:rPr lang="en-US" dirty="0"/>
              <a:t>Correcting according to the right class removes the effects of errors</a:t>
            </a:r>
          </a:p>
          <a:p>
            <a:pPr lvl="1">
              <a:buClr>
                <a:schemeClr val="tx2"/>
              </a:buClr>
            </a:pPr>
            <a:r>
              <a:rPr lang="en-US" dirty="0"/>
              <a:t>Correcting according to the wrong class causes an operation on the encoded qubit (without our knowing)</a:t>
            </a:r>
          </a:p>
          <a:p>
            <a:pPr lvl="1">
              <a:buClr>
                <a:schemeClr val="tx2"/>
              </a:buClr>
            </a:pPr>
            <a:r>
              <a:rPr lang="en-US" dirty="0"/>
              <a:t>What is the probability of such an error, </a:t>
            </a:r>
            <a:r>
              <a:rPr lang="en-US" i="1" dirty="0"/>
              <a:t>P</a:t>
            </a:r>
            <a:r>
              <a:rPr lang="en-US" dirty="0"/>
              <a:t>, given the probability on the qubits of the code, </a:t>
            </a:r>
            <a:r>
              <a:rPr lang="en-US" i="1" dirty="0"/>
              <a:t>p</a:t>
            </a:r>
            <a:r>
              <a:rPr lang="en-US" dirty="0"/>
              <a:t>?</a:t>
            </a:r>
          </a:p>
          <a:p>
            <a:pPr lvl="1">
              <a:buClr>
                <a:schemeClr val="tx2"/>
              </a:buClr>
            </a:pPr>
            <a:r>
              <a:rPr lang="en-US" dirty="0"/>
              <a:t>We find a phase transition as </a:t>
            </a:r>
            <a:r>
              <a:rPr lang="en-US" i="1" dirty="0"/>
              <a:t>L</a:t>
            </a:r>
            <a:r>
              <a:rPr lang="en-US" dirty="0"/>
              <a:t> is increased (for an </a:t>
            </a:r>
            <a:r>
              <a:rPr lang="en-US" i="1" dirty="0" err="1"/>
              <a:t>LxL</a:t>
            </a:r>
            <a:r>
              <a:rPr lang="en-US" dirty="0"/>
              <a:t> grid)</a:t>
            </a:r>
            <a:br>
              <a:rPr lang="en-US" dirty="0"/>
            </a:b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28</a:t>
            </a:fld>
            <a:endParaRPr lang="en-US" dirty="0"/>
          </a:p>
        </p:txBody>
      </p:sp>
      <p:pic>
        <p:nvPicPr>
          <p:cNvPr id="7" name="Picture 6">
            <a:extLst>
              <a:ext uri="{FF2B5EF4-FFF2-40B4-BE49-F238E27FC236}">
                <a16:creationId xmlns:a16="http://schemas.microsoft.com/office/drawing/2014/main" id="{FFDBA9B4-405E-0E46-8C3A-2035AA7A2683}"/>
              </a:ext>
            </a:extLst>
          </p:cNvPr>
          <p:cNvPicPr>
            <a:picLocks noChangeAspect="1"/>
          </p:cNvPicPr>
          <p:nvPr/>
        </p:nvPicPr>
        <p:blipFill>
          <a:blip r:embed="rId2"/>
          <a:stretch>
            <a:fillRect/>
          </a:stretch>
        </p:blipFill>
        <p:spPr>
          <a:xfrm>
            <a:off x="1290715" y="2382665"/>
            <a:ext cx="6562570" cy="2292356"/>
          </a:xfrm>
          <a:prstGeom prst="rect">
            <a:avLst/>
          </a:prstGeom>
        </p:spPr>
      </p:pic>
    </p:spTree>
    <p:extLst>
      <p:ext uri="{BB962C8B-B14F-4D97-AF65-F5344CB8AC3E}">
        <p14:creationId xmlns:p14="http://schemas.microsoft.com/office/powerpoint/2010/main" val="1409334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More Logical Gates</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0" y="846265"/>
            <a:ext cx="4508339" cy="1180243"/>
          </a:xfrm>
        </p:spPr>
        <p:txBody>
          <a:bodyPr/>
          <a:lstStyle/>
          <a:p>
            <a:pPr lvl="1">
              <a:buClr>
                <a:schemeClr val="tx2"/>
              </a:buClr>
            </a:pPr>
            <a:r>
              <a:rPr lang="en-US" dirty="0"/>
              <a:t>We’ve seen how to do logical X and Z</a:t>
            </a:r>
          </a:p>
          <a:p>
            <a:pPr lvl="1">
              <a:buClr>
                <a:schemeClr val="tx2"/>
              </a:buClr>
            </a:pPr>
            <a:r>
              <a:rPr lang="en-US" dirty="0"/>
              <a:t>A logical CX can be done without much trouble</a:t>
            </a:r>
          </a:p>
          <a:p>
            <a:pPr lvl="1">
              <a:buClr>
                <a:schemeClr val="tx2"/>
              </a:buClr>
            </a:pPr>
            <a:r>
              <a:rPr lang="en-US" dirty="0"/>
              <a:t>A logical H requires the lattice to be rotated, but that can be done</a:t>
            </a:r>
          </a:p>
          <a:p>
            <a:pPr lvl="1">
              <a:buClr>
                <a:schemeClr val="tx2"/>
              </a:buClr>
            </a:pPr>
            <a:r>
              <a:rPr lang="en-US" dirty="0"/>
              <a:t>Other logical Clifford gates can be done with some crazy tricks</a:t>
            </a:r>
          </a:p>
          <a:p>
            <a:pPr lvl="1">
              <a:buClr>
                <a:schemeClr val="tx2"/>
              </a:buClr>
            </a:pPr>
            <a:r>
              <a:rPr lang="en-US" dirty="0"/>
              <a:t>But that’s all! No other logical operations can be done fault-tolerantly.</a:t>
            </a:r>
          </a:p>
          <a:p>
            <a:pPr lvl="1">
              <a:buClr>
                <a:schemeClr val="tx2"/>
              </a:buClr>
            </a:pPr>
            <a:r>
              <a:rPr lang="en-US" dirty="0"/>
              <a:t>A solution is </a:t>
            </a:r>
            <a:r>
              <a:rPr lang="en-US" i="1" dirty="0"/>
              <a:t>magic state distillation</a:t>
            </a:r>
            <a:r>
              <a:rPr lang="en-US" dirty="0"/>
              <a:t>, using the logical gates we have to clean up the one we don’t</a:t>
            </a:r>
          </a:p>
          <a:p>
            <a:pPr lvl="1">
              <a:buClr>
                <a:schemeClr val="tx2"/>
              </a:buClr>
            </a:pPr>
            <a:r>
              <a:rPr lang="en-US" dirty="0"/>
              <a:t>But that’s beyond today’s lecture…</a:t>
            </a:r>
          </a:p>
          <a:p>
            <a:pPr marL="0" lvl="1" indent="0">
              <a:buClr>
                <a:schemeClr val="tx2"/>
              </a:buClr>
              <a:buNone/>
            </a:pPr>
            <a:br>
              <a:rPr lang="en-US" dirty="0"/>
            </a:b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29</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DFBAB6F3-EE9A-0149-A76C-89F208400C44}"/>
              </a:ext>
            </a:extLst>
          </p:cNvPr>
          <p:cNvPicPr>
            <a:picLocks noChangeAspect="1"/>
          </p:cNvPicPr>
          <p:nvPr/>
        </p:nvPicPr>
        <p:blipFill>
          <a:blip r:embed="rId2"/>
          <a:stretch>
            <a:fillRect/>
          </a:stretch>
        </p:blipFill>
        <p:spPr>
          <a:xfrm>
            <a:off x="5061571" y="2887058"/>
            <a:ext cx="3539284" cy="1725486"/>
          </a:xfrm>
          <a:prstGeom prst="rect">
            <a:avLst/>
          </a:prstGeom>
        </p:spPr>
      </p:pic>
      <p:pic>
        <p:nvPicPr>
          <p:cNvPr id="8" name="Picture 7" descr="A picture containing drawing, clock&#10;&#10;Description automatically generated">
            <a:extLst>
              <a:ext uri="{FF2B5EF4-FFF2-40B4-BE49-F238E27FC236}">
                <a16:creationId xmlns:a16="http://schemas.microsoft.com/office/drawing/2014/main" id="{38558BA0-42FC-FF45-9959-E233BBB24B5D}"/>
              </a:ext>
            </a:extLst>
          </p:cNvPr>
          <p:cNvPicPr>
            <a:picLocks noChangeAspect="1"/>
          </p:cNvPicPr>
          <p:nvPr/>
        </p:nvPicPr>
        <p:blipFill>
          <a:blip r:embed="rId3"/>
          <a:stretch>
            <a:fillRect/>
          </a:stretch>
        </p:blipFill>
        <p:spPr>
          <a:xfrm>
            <a:off x="5070743" y="841406"/>
            <a:ext cx="3530112" cy="1870297"/>
          </a:xfrm>
          <a:prstGeom prst="rect">
            <a:avLst/>
          </a:prstGeom>
        </p:spPr>
      </p:pic>
    </p:spTree>
    <p:extLst>
      <p:ext uri="{BB962C8B-B14F-4D97-AF65-F5344CB8AC3E}">
        <p14:creationId xmlns:p14="http://schemas.microsoft.com/office/powerpoint/2010/main" val="3799702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Plaquette Syndrome</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46265"/>
            <a:ext cx="8422944" cy="1180243"/>
          </a:xfrm>
        </p:spPr>
        <p:txBody>
          <a:bodyPr/>
          <a:lstStyle/>
          <a:p>
            <a:pPr lvl="1">
              <a:buClr>
                <a:schemeClr val="tx2"/>
              </a:buClr>
            </a:pPr>
            <a:r>
              <a:rPr lang="en-US" dirty="0"/>
              <a:t>First let’s focus on the plaquette syndrome</a:t>
            </a:r>
          </a:p>
          <a:p>
            <a:pPr lvl="1">
              <a:buClr>
                <a:schemeClr val="tx2"/>
              </a:buClr>
            </a:pPr>
            <a:r>
              <a:rPr lang="en-US" dirty="0"/>
              <a:t>These are similar to the two qubit measurements in the repetition code</a:t>
            </a:r>
          </a:p>
          <a:p>
            <a:pPr lvl="1">
              <a:buClr>
                <a:schemeClr val="tx2"/>
              </a:buClr>
            </a:pPr>
            <a:r>
              <a:rPr lang="en-US" dirty="0"/>
              <a:t>Instead we measure the parity around plaquettes in the lattice</a:t>
            </a:r>
          </a:p>
          <a:p>
            <a:pPr lvl="1">
              <a:buClr>
                <a:schemeClr val="tx2"/>
              </a:buClr>
            </a:pPr>
            <a:r>
              <a:rPr lang="en-US" dirty="0"/>
              <a:t>Can again be done with CX gates and an extra qubit</a:t>
            </a:r>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3</a:t>
            </a:fld>
            <a:endParaRPr lang="en-US" dirty="0"/>
          </a:p>
        </p:txBody>
      </p:sp>
      <p:pic>
        <p:nvPicPr>
          <p:cNvPr id="13" name="Picture 12" descr="A close up of a clock&#10;&#10;Description automatically generated">
            <a:extLst>
              <a:ext uri="{FF2B5EF4-FFF2-40B4-BE49-F238E27FC236}">
                <a16:creationId xmlns:a16="http://schemas.microsoft.com/office/drawing/2014/main" id="{2DAB93C3-6CB4-5F45-8F8F-5EB04923262D}"/>
              </a:ext>
            </a:extLst>
          </p:cNvPr>
          <p:cNvPicPr>
            <a:picLocks noChangeAspect="1"/>
          </p:cNvPicPr>
          <p:nvPr/>
        </p:nvPicPr>
        <p:blipFill>
          <a:blip r:embed="rId2"/>
          <a:stretch>
            <a:fillRect/>
          </a:stretch>
        </p:blipFill>
        <p:spPr>
          <a:xfrm>
            <a:off x="6396441" y="713886"/>
            <a:ext cx="1380320" cy="1717375"/>
          </a:xfrm>
          <a:prstGeom prst="rect">
            <a:avLst/>
          </a:prstGeom>
        </p:spPr>
      </p:pic>
      <p:pic>
        <p:nvPicPr>
          <p:cNvPr id="7" name="Picture 6" descr="A picture containing object, clock, drawing&#10;&#10;Description automatically generated">
            <a:extLst>
              <a:ext uri="{FF2B5EF4-FFF2-40B4-BE49-F238E27FC236}">
                <a16:creationId xmlns:a16="http://schemas.microsoft.com/office/drawing/2014/main" id="{DD2BD8AE-56C7-1E4E-9BA9-9D7BBD1FA62F}"/>
              </a:ext>
            </a:extLst>
          </p:cNvPr>
          <p:cNvPicPr>
            <a:picLocks noChangeAspect="1"/>
          </p:cNvPicPr>
          <p:nvPr/>
        </p:nvPicPr>
        <p:blipFill>
          <a:blip r:embed="rId3"/>
          <a:stretch>
            <a:fillRect/>
          </a:stretch>
        </p:blipFill>
        <p:spPr>
          <a:xfrm>
            <a:off x="640560" y="2563640"/>
            <a:ext cx="7490186" cy="2039085"/>
          </a:xfrm>
          <a:prstGeom prst="rect">
            <a:avLst/>
          </a:prstGeom>
        </p:spPr>
      </p:pic>
    </p:spTree>
    <p:extLst>
      <p:ext uri="{BB962C8B-B14F-4D97-AF65-F5344CB8AC3E}">
        <p14:creationId xmlns:p14="http://schemas.microsoft.com/office/powerpoint/2010/main" val="2905828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Anyons in the Surface Code</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1266394"/>
            <a:ext cx="4600587" cy="1180243"/>
          </a:xfrm>
        </p:spPr>
        <p:txBody>
          <a:bodyPr/>
          <a:lstStyle/>
          <a:p>
            <a:pPr lvl="1">
              <a:buClr>
                <a:schemeClr val="tx2"/>
              </a:buClr>
            </a:pPr>
            <a:r>
              <a:rPr lang="en-US" dirty="0"/>
              <a:t>There are many variants on how qubits can be encoded and manipulated in the surface code</a:t>
            </a:r>
          </a:p>
          <a:p>
            <a:pPr lvl="1">
              <a:buClr>
                <a:schemeClr val="tx2"/>
              </a:buClr>
            </a:pPr>
            <a:r>
              <a:rPr lang="en-US" dirty="0"/>
              <a:t>They all depend on the unique topological nature</a:t>
            </a:r>
          </a:p>
          <a:p>
            <a:pPr lvl="1">
              <a:buClr>
                <a:schemeClr val="tx2"/>
              </a:buClr>
            </a:pPr>
            <a:r>
              <a:rPr lang="en-US" dirty="0"/>
              <a:t>The ‘defects’ created by errors in the surface code behave like particles</a:t>
            </a:r>
          </a:p>
          <a:p>
            <a:pPr lvl="1">
              <a:buClr>
                <a:schemeClr val="tx2"/>
              </a:buClr>
            </a:pPr>
            <a:endParaRPr lang="en-US" dirty="0"/>
          </a:p>
          <a:p>
            <a:pPr lvl="1">
              <a:buClr>
                <a:schemeClr val="tx2"/>
              </a:buClr>
            </a:pPr>
            <a:r>
              <a:rPr lang="en-US" dirty="0"/>
              <a:t>All particles in our universe are either bosons or fermions</a:t>
            </a:r>
          </a:p>
          <a:p>
            <a:pPr lvl="1">
              <a:buClr>
                <a:schemeClr val="tx2"/>
              </a:buClr>
            </a:pPr>
            <a:r>
              <a:rPr lang="en-US" dirty="0"/>
              <a:t>This due to topological restrictions in a 3D universe</a:t>
            </a:r>
            <a:br>
              <a:rPr lang="en-US" dirty="0"/>
            </a:b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30</a:t>
            </a:fld>
            <a:endParaRPr lang="en-US" dirty="0"/>
          </a:p>
        </p:txBody>
      </p:sp>
      <p:pic>
        <p:nvPicPr>
          <p:cNvPr id="8" name="Picture 7">
            <a:extLst>
              <a:ext uri="{FF2B5EF4-FFF2-40B4-BE49-F238E27FC236}">
                <a16:creationId xmlns:a16="http://schemas.microsoft.com/office/drawing/2014/main" id="{11412228-4358-CC44-94BD-13CE13BA5112}"/>
              </a:ext>
            </a:extLst>
          </p:cNvPr>
          <p:cNvPicPr>
            <a:picLocks noChangeAspect="1"/>
          </p:cNvPicPr>
          <p:nvPr/>
        </p:nvPicPr>
        <p:blipFill>
          <a:blip r:embed="rId2"/>
          <a:stretch>
            <a:fillRect/>
          </a:stretch>
        </p:blipFill>
        <p:spPr>
          <a:xfrm>
            <a:off x="4940678" y="1355564"/>
            <a:ext cx="3674307" cy="1549264"/>
          </a:xfrm>
          <a:prstGeom prst="rect">
            <a:avLst/>
          </a:prstGeom>
        </p:spPr>
      </p:pic>
      <p:pic>
        <p:nvPicPr>
          <p:cNvPr id="10" name="Picture 9" descr="A picture containing object, clock, table&#10;&#10;Description automatically generated">
            <a:extLst>
              <a:ext uri="{FF2B5EF4-FFF2-40B4-BE49-F238E27FC236}">
                <a16:creationId xmlns:a16="http://schemas.microsoft.com/office/drawing/2014/main" id="{BE72DD0D-5D15-F446-B67A-5416D997E55B}"/>
              </a:ext>
            </a:extLst>
          </p:cNvPr>
          <p:cNvPicPr>
            <a:picLocks noChangeAspect="1"/>
          </p:cNvPicPr>
          <p:nvPr/>
        </p:nvPicPr>
        <p:blipFill>
          <a:blip r:embed="rId3"/>
          <a:stretch>
            <a:fillRect/>
          </a:stretch>
        </p:blipFill>
        <p:spPr>
          <a:xfrm flipV="1">
            <a:off x="4940678" y="3414127"/>
            <a:ext cx="3674307" cy="725859"/>
          </a:xfrm>
          <a:prstGeom prst="rect">
            <a:avLst/>
          </a:prstGeom>
        </p:spPr>
      </p:pic>
    </p:spTree>
    <p:extLst>
      <p:ext uri="{BB962C8B-B14F-4D97-AF65-F5344CB8AC3E}">
        <p14:creationId xmlns:p14="http://schemas.microsoft.com/office/powerpoint/2010/main" val="3904953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Anyons in the Surface Code</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0" y="846265"/>
            <a:ext cx="8595939" cy="1180243"/>
          </a:xfrm>
        </p:spPr>
        <p:txBody>
          <a:bodyPr/>
          <a:lstStyle/>
          <a:p>
            <a:pPr lvl="1">
              <a:buClr>
                <a:schemeClr val="tx2"/>
              </a:buClr>
            </a:pPr>
            <a:r>
              <a:rPr lang="en-US" dirty="0"/>
              <a:t>The surface code is only a 2D ‘universe’, so doesn’t have these restrictions</a:t>
            </a:r>
          </a:p>
          <a:p>
            <a:pPr lvl="1">
              <a:buClr>
                <a:schemeClr val="tx2"/>
              </a:buClr>
            </a:pPr>
            <a:r>
              <a:rPr lang="en-US" dirty="0"/>
              <a:t>How do these particles behave?</a:t>
            </a:r>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a:p>
            <a:pPr marL="0" lvl="1" indent="0">
              <a:buClr>
                <a:schemeClr val="tx2"/>
              </a:buClr>
              <a:buNone/>
            </a:pPr>
            <a:br>
              <a:rPr lang="en-US" dirty="0"/>
            </a:b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31</a:t>
            </a:fld>
            <a:endParaRPr lang="en-US" dirty="0"/>
          </a:p>
        </p:txBody>
      </p:sp>
      <p:pic>
        <p:nvPicPr>
          <p:cNvPr id="7" name="Picture 6" descr="A picture containing object, clock, drawing&#10;&#10;Description automatically generated">
            <a:extLst>
              <a:ext uri="{FF2B5EF4-FFF2-40B4-BE49-F238E27FC236}">
                <a16:creationId xmlns:a16="http://schemas.microsoft.com/office/drawing/2014/main" id="{43186F3A-91F7-8945-9ACC-A9614C1257EA}"/>
              </a:ext>
            </a:extLst>
          </p:cNvPr>
          <p:cNvPicPr>
            <a:picLocks noChangeAspect="1"/>
          </p:cNvPicPr>
          <p:nvPr/>
        </p:nvPicPr>
        <p:blipFill>
          <a:blip r:embed="rId2"/>
          <a:stretch>
            <a:fillRect/>
          </a:stretch>
        </p:blipFill>
        <p:spPr>
          <a:xfrm>
            <a:off x="4508279" y="2571750"/>
            <a:ext cx="4028131" cy="954237"/>
          </a:xfrm>
          <a:prstGeom prst="rect">
            <a:avLst/>
          </a:prstGeom>
        </p:spPr>
      </p:pic>
      <p:pic>
        <p:nvPicPr>
          <p:cNvPr id="8" name="Picture 7">
            <a:extLst>
              <a:ext uri="{FF2B5EF4-FFF2-40B4-BE49-F238E27FC236}">
                <a16:creationId xmlns:a16="http://schemas.microsoft.com/office/drawing/2014/main" id="{7877C7D1-D79D-A443-81B3-6F21B0F11BEE}"/>
              </a:ext>
            </a:extLst>
          </p:cNvPr>
          <p:cNvPicPr>
            <a:picLocks noChangeAspect="1"/>
          </p:cNvPicPr>
          <p:nvPr/>
        </p:nvPicPr>
        <p:blipFill>
          <a:blip r:embed="rId3"/>
          <a:stretch>
            <a:fillRect/>
          </a:stretch>
        </p:blipFill>
        <p:spPr>
          <a:xfrm>
            <a:off x="832193" y="1698132"/>
            <a:ext cx="3291647" cy="2924776"/>
          </a:xfrm>
          <a:prstGeom prst="rect">
            <a:avLst/>
          </a:prstGeom>
        </p:spPr>
      </p:pic>
    </p:spTree>
    <p:extLst>
      <p:ext uri="{BB962C8B-B14F-4D97-AF65-F5344CB8AC3E}">
        <p14:creationId xmlns:p14="http://schemas.microsoft.com/office/powerpoint/2010/main" val="2924982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Anyons in the Surface Code</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0" y="846265"/>
            <a:ext cx="8620651" cy="1180243"/>
          </a:xfrm>
        </p:spPr>
        <p:txBody>
          <a:bodyPr/>
          <a:lstStyle/>
          <a:p>
            <a:pPr lvl="1">
              <a:buClr>
                <a:schemeClr val="tx2"/>
              </a:buClr>
            </a:pPr>
            <a:r>
              <a:rPr lang="en-US" dirty="0"/>
              <a:t> Braiding a particle corresponds to applying a stabilizer</a:t>
            </a:r>
          </a:p>
          <a:p>
            <a:pPr lvl="1">
              <a:buClr>
                <a:schemeClr val="tx2"/>
              </a:buClr>
            </a:pPr>
            <a:r>
              <a:rPr lang="en-US" dirty="0"/>
              <a:t>Their eigenstates defines the braiding phase</a:t>
            </a:r>
          </a:p>
          <a:p>
            <a:pPr lvl="1">
              <a:buClr>
                <a:schemeClr val="tx2"/>
              </a:buClr>
            </a:pPr>
            <a:r>
              <a:rPr lang="en-US" dirty="0"/>
              <a:t>Neither bosons nor fermions, but </a:t>
            </a:r>
            <a:r>
              <a:rPr lang="en-US" dirty="0" err="1"/>
              <a:t>anyons</a:t>
            </a:r>
            <a:r>
              <a:rPr lang="en-US" dirty="0"/>
              <a:t>!</a:t>
            </a:r>
            <a:br>
              <a:rPr lang="en-US" dirty="0"/>
            </a:b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32</a:t>
            </a:fld>
            <a:endParaRPr lang="en-US" dirty="0"/>
          </a:p>
        </p:txBody>
      </p:sp>
      <p:pic>
        <p:nvPicPr>
          <p:cNvPr id="7" name="Picture 6" descr="A close up of a clock&#10;&#10;Description automatically generated">
            <a:extLst>
              <a:ext uri="{FF2B5EF4-FFF2-40B4-BE49-F238E27FC236}">
                <a16:creationId xmlns:a16="http://schemas.microsoft.com/office/drawing/2014/main" id="{E7CE6979-6C4E-E14B-BD82-574F264513B8}"/>
              </a:ext>
            </a:extLst>
          </p:cNvPr>
          <p:cNvPicPr>
            <a:picLocks noChangeAspect="1"/>
          </p:cNvPicPr>
          <p:nvPr/>
        </p:nvPicPr>
        <p:blipFill>
          <a:blip r:embed="rId2"/>
          <a:stretch>
            <a:fillRect/>
          </a:stretch>
        </p:blipFill>
        <p:spPr>
          <a:xfrm>
            <a:off x="3501081" y="2214405"/>
            <a:ext cx="5206313" cy="2392089"/>
          </a:xfrm>
          <a:prstGeom prst="rect">
            <a:avLst/>
          </a:prstGeom>
        </p:spPr>
      </p:pic>
    </p:spTree>
    <p:extLst>
      <p:ext uri="{BB962C8B-B14F-4D97-AF65-F5344CB8AC3E}">
        <p14:creationId xmlns:p14="http://schemas.microsoft.com/office/powerpoint/2010/main" val="28419916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D39AD4C-1C16-0A4D-8D46-3DB50CDC1EAD}"/>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229D904A-D47A-814F-AF53-32C456C43916}"/>
              </a:ext>
            </a:extLst>
          </p:cNvPr>
          <p:cNvSpPr>
            <a:spLocks noGrp="1"/>
          </p:cNvSpPr>
          <p:nvPr>
            <p:ph type="sldNum" sz="quarter" idx="11"/>
          </p:nvPr>
        </p:nvSpPr>
        <p:spPr/>
        <p:txBody>
          <a:bodyPr/>
          <a:lstStyle/>
          <a:p>
            <a:fld id="{59395FB3-9C97-154F-86B2-7E381B951268}" type="slidenum">
              <a:rPr lang="en-US" smtClean="0"/>
              <a:pPr/>
              <a:t>33</a:t>
            </a:fld>
            <a:endParaRPr lang="en-US" dirty="0"/>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8" name="Ink 7">
                <a:extLst>
                  <a:ext uri="{FF2B5EF4-FFF2-40B4-BE49-F238E27FC236}">
                    <a16:creationId xmlns:a16="http://schemas.microsoft.com/office/drawing/2014/main" id="{12711685-4DA7-724D-AA1E-8D36C26C26A4}"/>
                  </a:ext>
                </a:extLst>
              </p14:cNvPr>
              <p14:cNvContentPartPr/>
              <p14:nvPr/>
            </p14:nvContentPartPr>
            <p14:xfrm>
              <a:off x="1080482" y="-339714"/>
              <a:ext cx="11880" cy="19080"/>
            </p14:xfrm>
          </p:contentPart>
        </mc:Choice>
        <mc:Fallback xmlns="">
          <p:pic>
            <p:nvPicPr>
              <p:cNvPr id="8" name="Ink 7">
                <a:extLst>
                  <a:ext uri="{FF2B5EF4-FFF2-40B4-BE49-F238E27FC236}">
                    <a16:creationId xmlns:a16="http://schemas.microsoft.com/office/drawing/2014/main" id="{12711685-4DA7-724D-AA1E-8D36C26C26A4}"/>
                  </a:ext>
                </a:extLst>
              </p:cNvPr>
              <p:cNvPicPr/>
              <p:nvPr/>
            </p:nvPicPr>
            <p:blipFill>
              <a:blip r:embed="rId3"/>
              <a:stretch>
                <a:fillRect/>
              </a:stretch>
            </p:blipFill>
            <p:spPr>
              <a:xfrm>
                <a:off x="1062482" y="-357354"/>
                <a:ext cx="47520" cy="54720"/>
              </a:xfrm>
              <a:prstGeom prst="rect">
                <a:avLst/>
              </a:prstGeom>
            </p:spPr>
          </p:pic>
        </mc:Fallback>
      </mc:AlternateContent>
    </p:spTree>
    <p:extLst>
      <p:ext uri="{BB962C8B-B14F-4D97-AF65-F5344CB8AC3E}">
        <p14:creationId xmlns:p14="http://schemas.microsoft.com/office/powerpoint/2010/main" val="1633242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Plaquette Syndrome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46265"/>
                <a:ext cx="8422944" cy="1180243"/>
              </a:xfrm>
            </p:spPr>
            <p:txBody>
              <a:bodyPr/>
              <a:lstStyle/>
              <a:p>
                <a:pPr lvl="1">
                  <a:buClr>
                    <a:schemeClr val="tx2"/>
                  </a:buClr>
                </a:pPr>
                <a:r>
                  <a:rPr lang="en-US" dirty="0"/>
                  <a:t>We can define a classical code (storing only a bit) based on the plaquette syndrome alone</a:t>
                </a:r>
              </a:p>
              <a:p>
                <a:pPr lvl="1">
                  <a:buClr>
                    <a:schemeClr val="tx2"/>
                  </a:buClr>
                </a:pPr>
                <a:r>
                  <a:rPr lang="en-US" dirty="0"/>
                  <a:t>Valid states are those with trivial outcome for all plaquette syndrome measurements:</a:t>
                </a:r>
                <a:br>
                  <a:rPr lang="en-US" dirty="0"/>
                </a:br>
                <a:r>
                  <a:rPr lang="en-US" dirty="0"/>
                  <a:t>	Even parity on all plaquettes</a:t>
                </a:r>
              </a:p>
              <a:p>
                <a:pPr lvl="1">
                  <a:buClr>
                    <a:schemeClr val="tx2"/>
                  </a:buClr>
                </a:pPr>
                <a:r>
                  <a:rPr lang="en-US" dirty="0"/>
                  <a:t>How to store a 0 in this?</a:t>
                </a:r>
              </a:p>
              <a:p>
                <a:pPr lvl="1">
                  <a:buClr>
                    <a:schemeClr val="tx2"/>
                  </a:buClr>
                </a:pPr>
                <a:r>
                  <a:rPr lang="en-US" dirty="0"/>
                  <a:t>How about the state where every code qubit is </a:t>
                </a:r>
                <a14:m>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oMath>
                </a14:m>
                <a:r>
                  <a:rPr lang="en-US" dirty="0"/>
                  <a:t>?</a:t>
                </a:r>
              </a:p>
              <a:p>
                <a:pPr lvl="1">
                  <a:buClr>
                    <a:schemeClr val="tx2"/>
                  </a:buClr>
                </a:pP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mc:Choice>
        <mc:Fallback xmlns="">
          <p:sp>
            <p:nvSpPr>
              <p:cNvPr id="3" name="Text Placeholder 2">
                <a:extLst>
                  <a:ext uri="{FF2B5EF4-FFF2-40B4-BE49-F238E27FC236}">
                    <a16:creationId xmlns:a16="http://schemas.microsoft.com/office/drawing/2014/main" id="{25BE3BAB-994C-A545-AD73-94DC958D9BDF}"/>
                  </a:ext>
                </a:extLst>
              </p:cNvPr>
              <p:cNvSpPr>
                <a:spLocks noGrp="1" noRot="1" noChangeAspect="1" noMove="1" noResize="1" noEditPoints="1" noAdjustHandles="1" noChangeArrowheads="1" noChangeShapeType="1" noTextEdit="1"/>
              </p:cNvSpPr>
              <p:nvPr>
                <p:ph type="body" sz="quarter" idx="12"/>
              </p:nvPr>
            </p:nvSpPr>
            <p:spPr>
              <a:xfrm>
                <a:off x="210311" y="846265"/>
                <a:ext cx="8422944" cy="1180243"/>
              </a:xfrm>
              <a:blipFill>
                <a:blip r:embed="rId2"/>
                <a:stretch>
                  <a:fillRect l="-1054" t="-3191" b="-8085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4</a:t>
            </a:fld>
            <a:endParaRPr lang="en-US" dirty="0"/>
          </a:p>
        </p:txBody>
      </p:sp>
      <p:pic>
        <p:nvPicPr>
          <p:cNvPr id="8" name="Picture 7" descr="A picture containing drawing, clock&#10;&#10;Description automatically generated">
            <a:extLst>
              <a:ext uri="{FF2B5EF4-FFF2-40B4-BE49-F238E27FC236}">
                <a16:creationId xmlns:a16="http://schemas.microsoft.com/office/drawing/2014/main" id="{5A01ED26-CA15-7C44-AC07-20FD37E7E377}"/>
              </a:ext>
            </a:extLst>
          </p:cNvPr>
          <p:cNvPicPr>
            <a:picLocks noChangeAspect="1"/>
          </p:cNvPicPr>
          <p:nvPr/>
        </p:nvPicPr>
        <p:blipFill>
          <a:blip r:embed="rId3"/>
          <a:stretch>
            <a:fillRect/>
          </a:stretch>
        </p:blipFill>
        <p:spPr>
          <a:xfrm>
            <a:off x="4262642" y="2564543"/>
            <a:ext cx="3979142" cy="2108199"/>
          </a:xfrm>
          <a:prstGeom prst="rect">
            <a:avLst/>
          </a:prstGeom>
        </p:spPr>
      </p:pic>
    </p:spTree>
    <p:extLst>
      <p:ext uri="{BB962C8B-B14F-4D97-AF65-F5344CB8AC3E}">
        <p14:creationId xmlns:p14="http://schemas.microsoft.com/office/powerpoint/2010/main" val="609201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Plaquette Syndrome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46265"/>
                <a:ext cx="8422944" cy="1180243"/>
              </a:xfrm>
            </p:spPr>
            <p:txBody>
              <a:bodyPr/>
              <a:lstStyle/>
              <a:p>
                <a:pPr lvl="1">
                  <a:buClr>
                    <a:schemeClr val="tx2"/>
                  </a:buClr>
                </a:pPr>
                <a:r>
                  <a:rPr lang="en-US" dirty="0"/>
                  <a:t>We can define a classical code (storing only a bit) based on the plaquette syndrome alone</a:t>
                </a:r>
              </a:p>
              <a:p>
                <a:pPr lvl="1">
                  <a:buClr>
                    <a:schemeClr val="tx2"/>
                  </a:buClr>
                </a:pPr>
                <a:r>
                  <a:rPr lang="en-US" dirty="0"/>
                  <a:t>Valid states are those with trivial outcome for all plaquette syndrome measurements:</a:t>
                </a:r>
                <a:br>
                  <a:rPr lang="en-US" dirty="0"/>
                </a:br>
                <a:r>
                  <a:rPr lang="en-US" dirty="0"/>
                  <a:t>	Even parity on all plaquettes</a:t>
                </a:r>
              </a:p>
              <a:p>
                <a:pPr lvl="1">
                  <a:buClr>
                    <a:schemeClr val="tx2"/>
                  </a:buClr>
                </a:pPr>
                <a:r>
                  <a:rPr lang="en-US" dirty="0"/>
                  <a:t>How to store a 0 in this?</a:t>
                </a:r>
              </a:p>
              <a:p>
                <a:pPr lvl="1">
                  <a:buClr>
                    <a:schemeClr val="tx2"/>
                  </a:buClr>
                </a:pPr>
                <a:r>
                  <a:rPr lang="en-US" dirty="0"/>
                  <a:t>How about the state where every code qubit is </a:t>
                </a:r>
                <a14:m>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oMath>
                </a14:m>
                <a:r>
                  <a:rPr lang="en-US" dirty="0"/>
                  <a:t>?</a:t>
                </a:r>
              </a:p>
              <a:p>
                <a:pPr lvl="1">
                  <a:buClr>
                    <a:schemeClr val="tx2"/>
                  </a:buClr>
                </a:pP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mc:Choice>
        <mc:Fallback xmlns="">
          <p:sp>
            <p:nvSpPr>
              <p:cNvPr id="3" name="Text Placeholder 2">
                <a:extLst>
                  <a:ext uri="{FF2B5EF4-FFF2-40B4-BE49-F238E27FC236}">
                    <a16:creationId xmlns:a16="http://schemas.microsoft.com/office/drawing/2014/main" id="{25BE3BAB-994C-A545-AD73-94DC958D9BDF}"/>
                  </a:ext>
                </a:extLst>
              </p:cNvPr>
              <p:cNvSpPr>
                <a:spLocks noGrp="1" noRot="1" noChangeAspect="1" noMove="1" noResize="1" noEditPoints="1" noAdjustHandles="1" noChangeArrowheads="1" noChangeShapeType="1" noTextEdit="1"/>
              </p:cNvSpPr>
              <p:nvPr>
                <p:ph type="body" sz="quarter" idx="12"/>
              </p:nvPr>
            </p:nvSpPr>
            <p:spPr>
              <a:xfrm>
                <a:off x="210311" y="846265"/>
                <a:ext cx="8422944" cy="1180243"/>
              </a:xfrm>
              <a:blipFill>
                <a:blip r:embed="rId2"/>
                <a:stretch>
                  <a:fillRect l="-1054" t="-3191" b="-8085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5</a:t>
            </a:fld>
            <a:endParaRPr lang="en-US" dirty="0"/>
          </a:p>
        </p:txBody>
      </p:sp>
      <p:pic>
        <p:nvPicPr>
          <p:cNvPr id="8" name="Picture 7" descr="A picture containing drawing, clock&#10;&#10;Description automatically generated">
            <a:extLst>
              <a:ext uri="{FF2B5EF4-FFF2-40B4-BE49-F238E27FC236}">
                <a16:creationId xmlns:a16="http://schemas.microsoft.com/office/drawing/2014/main" id="{5A01ED26-CA15-7C44-AC07-20FD37E7E377}"/>
              </a:ext>
            </a:extLst>
          </p:cNvPr>
          <p:cNvPicPr>
            <a:picLocks noChangeAspect="1"/>
          </p:cNvPicPr>
          <p:nvPr/>
        </p:nvPicPr>
        <p:blipFill>
          <a:blip r:embed="rId3"/>
          <a:stretch>
            <a:fillRect/>
          </a:stretch>
        </p:blipFill>
        <p:spPr>
          <a:xfrm>
            <a:off x="4262642" y="2564543"/>
            <a:ext cx="3979142" cy="2108199"/>
          </a:xfrm>
          <a:prstGeom prst="rect">
            <a:avLst/>
          </a:prstGeom>
        </p:spPr>
      </p:pic>
    </p:spTree>
    <p:extLst>
      <p:ext uri="{BB962C8B-B14F-4D97-AF65-F5344CB8AC3E}">
        <p14:creationId xmlns:p14="http://schemas.microsoft.com/office/powerpoint/2010/main" val="3934655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Plaquette Syndrome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46265"/>
                <a:ext cx="8422944" cy="1180243"/>
              </a:xfrm>
            </p:spPr>
            <p:txBody>
              <a:bodyPr/>
              <a:lstStyle/>
              <a:p>
                <a:pPr lvl="1">
                  <a:buClr>
                    <a:schemeClr val="tx2"/>
                  </a:buClr>
                </a:pPr>
                <a:r>
                  <a:rPr lang="en-US" dirty="0"/>
                  <a:t>We can define a classical code (storing only a bit) based on the plaquette syndrome alone</a:t>
                </a:r>
              </a:p>
              <a:p>
                <a:pPr lvl="1">
                  <a:buClr>
                    <a:schemeClr val="tx2"/>
                  </a:buClr>
                </a:pPr>
                <a:r>
                  <a:rPr lang="en-US" dirty="0"/>
                  <a:t>Valid states are those with trivial outcome for all plaquette syndrome measurements:</a:t>
                </a:r>
                <a:br>
                  <a:rPr lang="en-US" dirty="0"/>
                </a:br>
                <a:r>
                  <a:rPr lang="en-US" dirty="0"/>
                  <a:t>	Even parity on all plaquettes</a:t>
                </a:r>
              </a:p>
              <a:p>
                <a:pPr lvl="1">
                  <a:buClr>
                    <a:schemeClr val="tx2"/>
                  </a:buClr>
                </a:pPr>
                <a:r>
                  <a:rPr lang="en-US" dirty="0"/>
                  <a:t>How to store a 0 in this?</a:t>
                </a:r>
              </a:p>
              <a:p>
                <a:pPr lvl="1">
                  <a:buClr>
                    <a:schemeClr val="tx2"/>
                  </a:buClr>
                </a:pPr>
                <a:r>
                  <a:rPr lang="en-US" dirty="0"/>
                  <a:t>How about the state where every code qubit is </a:t>
                </a:r>
                <a14:m>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oMath>
                </a14:m>
                <a:r>
                  <a:rPr lang="en-US" dirty="0"/>
                  <a:t>?</a:t>
                </a:r>
              </a:p>
              <a:p>
                <a:pPr lvl="1">
                  <a:buClr>
                    <a:schemeClr val="tx2"/>
                  </a:buClr>
                </a:pP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mc:Choice>
        <mc:Fallback xmlns="">
          <p:sp>
            <p:nvSpPr>
              <p:cNvPr id="3" name="Text Placeholder 2">
                <a:extLst>
                  <a:ext uri="{FF2B5EF4-FFF2-40B4-BE49-F238E27FC236}">
                    <a16:creationId xmlns:a16="http://schemas.microsoft.com/office/drawing/2014/main" id="{25BE3BAB-994C-A545-AD73-94DC958D9BDF}"/>
                  </a:ext>
                </a:extLst>
              </p:cNvPr>
              <p:cNvSpPr>
                <a:spLocks noGrp="1" noRot="1" noChangeAspect="1" noMove="1" noResize="1" noEditPoints="1" noAdjustHandles="1" noChangeArrowheads="1" noChangeShapeType="1" noTextEdit="1"/>
              </p:cNvSpPr>
              <p:nvPr>
                <p:ph type="body" sz="quarter" idx="12"/>
              </p:nvPr>
            </p:nvSpPr>
            <p:spPr>
              <a:xfrm>
                <a:off x="210311" y="846265"/>
                <a:ext cx="8422944" cy="1180243"/>
              </a:xfrm>
              <a:blipFill>
                <a:blip r:embed="rId2"/>
                <a:stretch>
                  <a:fillRect l="-1054" t="-3191" b="-8085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6</a:t>
            </a:fld>
            <a:endParaRPr lang="en-US" dirty="0"/>
          </a:p>
        </p:txBody>
      </p:sp>
      <p:pic>
        <p:nvPicPr>
          <p:cNvPr id="8" name="Picture 7" descr="A picture containing drawing, clock&#10;&#10;Description automatically generated">
            <a:extLst>
              <a:ext uri="{FF2B5EF4-FFF2-40B4-BE49-F238E27FC236}">
                <a16:creationId xmlns:a16="http://schemas.microsoft.com/office/drawing/2014/main" id="{5A01ED26-CA15-7C44-AC07-20FD37E7E377}"/>
              </a:ext>
            </a:extLst>
          </p:cNvPr>
          <p:cNvPicPr>
            <a:picLocks noChangeAspect="1"/>
          </p:cNvPicPr>
          <p:nvPr/>
        </p:nvPicPr>
        <p:blipFill>
          <a:blip r:embed="rId3"/>
          <a:stretch>
            <a:fillRect/>
          </a:stretch>
        </p:blipFill>
        <p:spPr>
          <a:xfrm>
            <a:off x="4262642" y="2564543"/>
            <a:ext cx="3979142" cy="2108199"/>
          </a:xfrm>
          <a:prstGeom prst="rect">
            <a:avLst/>
          </a:prstGeom>
        </p:spPr>
      </p:pic>
    </p:spTree>
    <p:extLst>
      <p:ext uri="{BB962C8B-B14F-4D97-AF65-F5344CB8AC3E}">
        <p14:creationId xmlns:p14="http://schemas.microsoft.com/office/powerpoint/2010/main" val="4246502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Plaquette Syndrome</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46265"/>
            <a:ext cx="8422944" cy="1180243"/>
          </a:xfrm>
        </p:spPr>
        <p:txBody>
          <a:bodyPr/>
          <a:lstStyle/>
          <a:p>
            <a:pPr lvl="1">
              <a:buClr>
                <a:schemeClr val="tx2"/>
              </a:buClr>
            </a:pPr>
            <a:r>
              <a:rPr lang="en-US" dirty="0"/>
              <a:t>There are ‘nearby’ states that also have even parity on all plaquettes</a:t>
            </a:r>
          </a:p>
          <a:p>
            <a:pPr lvl="1">
              <a:buClr>
                <a:schemeClr val="tx2"/>
              </a:buClr>
            </a:pPr>
            <a:r>
              <a:rPr lang="en-US" dirty="0"/>
              <a:t>These can’t be a different encoded state: they are only a few bit flips away from our encoded 0 state</a:t>
            </a:r>
          </a:p>
          <a:p>
            <a:pPr lvl="1">
              <a:buClr>
                <a:schemeClr val="tx2"/>
              </a:buClr>
            </a:pPr>
            <a:r>
              <a:rPr lang="en-US" dirty="0"/>
              <a:t>We’ll treat them as alternative ways to store a 0</a:t>
            </a:r>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7</a:t>
            </a:fld>
            <a:endParaRPr lang="en-US" dirty="0"/>
          </a:p>
        </p:txBody>
      </p:sp>
      <p:pic>
        <p:nvPicPr>
          <p:cNvPr id="7" name="Picture 6" descr="A close up of a logo&#10;&#10;Description automatically generated">
            <a:extLst>
              <a:ext uri="{FF2B5EF4-FFF2-40B4-BE49-F238E27FC236}">
                <a16:creationId xmlns:a16="http://schemas.microsoft.com/office/drawing/2014/main" id="{D74D35EB-5BB6-D846-AA15-789CB1A49499}"/>
              </a:ext>
            </a:extLst>
          </p:cNvPr>
          <p:cNvPicPr>
            <a:picLocks noChangeAspect="1"/>
          </p:cNvPicPr>
          <p:nvPr/>
        </p:nvPicPr>
        <p:blipFill>
          <a:blip r:embed="rId2"/>
          <a:stretch>
            <a:fillRect/>
          </a:stretch>
        </p:blipFill>
        <p:spPr>
          <a:xfrm>
            <a:off x="1919416" y="2282010"/>
            <a:ext cx="6606746" cy="2305995"/>
          </a:xfrm>
          <a:prstGeom prst="rect">
            <a:avLst/>
          </a:prstGeom>
        </p:spPr>
      </p:pic>
    </p:spTree>
    <p:extLst>
      <p:ext uri="{BB962C8B-B14F-4D97-AF65-F5344CB8AC3E}">
        <p14:creationId xmlns:p14="http://schemas.microsoft.com/office/powerpoint/2010/main" val="1028979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Plaquette Syndrome</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46265"/>
            <a:ext cx="8422944" cy="1180243"/>
          </a:xfrm>
        </p:spPr>
        <p:txBody>
          <a:bodyPr/>
          <a:lstStyle/>
          <a:p>
            <a:pPr lvl="1">
              <a:buClr>
                <a:schemeClr val="tx2"/>
              </a:buClr>
            </a:pPr>
            <a:r>
              <a:rPr lang="en-US" dirty="0"/>
              <a:t>Given any state for an encoded 0</a:t>
            </a:r>
          </a:p>
          <a:p>
            <a:pPr lvl="2">
              <a:buClr>
                <a:schemeClr val="tx2"/>
              </a:buClr>
            </a:pPr>
            <a:r>
              <a:rPr lang="en-US" dirty="0"/>
              <a:t>Pick a vertex</a:t>
            </a:r>
          </a:p>
          <a:p>
            <a:pPr lvl="2">
              <a:buClr>
                <a:schemeClr val="tx2"/>
              </a:buClr>
            </a:pPr>
            <a:r>
              <a:rPr lang="en-US" dirty="0"/>
              <a:t>Apply bit flips around that vertex</a:t>
            </a:r>
          </a:p>
          <a:p>
            <a:pPr lvl="1">
              <a:buClr>
                <a:schemeClr val="tx2"/>
              </a:buClr>
            </a:pPr>
            <a:r>
              <a:rPr lang="en-US" dirty="0"/>
              <a:t>Now you have another valid state for 0</a:t>
            </a:r>
          </a:p>
          <a:p>
            <a:pPr lvl="1">
              <a:buClr>
                <a:schemeClr val="tx2"/>
              </a:buClr>
            </a:pPr>
            <a:r>
              <a:rPr lang="en-US" dirty="0"/>
              <a:t>This generates an exponentially large family</a:t>
            </a:r>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8</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76E4E0D6-0B05-D444-BF5A-570E4F25BB12}"/>
              </a:ext>
            </a:extLst>
          </p:cNvPr>
          <p:cNvPicPr>
            <a:picLocks noChangeAspect="1"/>
          </p:cNvPicPr>
          <p:nvPr/>
        </p:nvPicPr>
        <p:blipFill>
          <a:blip r:embed="rId2"/>
          <a:stretch>
            <a:fillRect/>
          </a:stretch>
        </p:blipFill>
        <p:spPr>
          <a:xfrm>
            <a:off x="613891" y="2764494"/>
            <a:ext cx="7916218" cy="1733365"/>
          </a:xfrm>
          <a:prstGeom prst="rect">
            <a:avLst/>
          </a:prstGeom>
        </p:spPr>
      </p:pic>
    </p:spTree>
    <p:extLst>
      <p:ext uri="{BB962C8B-B14F-4D97-AF65-F5344CB8AC3E}">
        <p14:creationId xmlns:p14="http://schemas.microsoft.com/office/powerpoint/2010/main" val="492113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Plaquette Syndrome</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46265"/>
            <a:ext cx="8422944" cy="1180243"/>
          </a:xfrm>
        </p:spPr>
        <p:txBody>
          <a:bodyPr/>
          <a:lstStyle/>
          <a:p>
            <a:pPr lvl="1">
              <a:buClr>
                <a:schemeClr val="tx2"/>
              </a:buClr>
            </a:pPr>
            <a:r>
              <a:rPr lang="en-US" dirty="0"/>
              <a:t>The states in this family can be very different</a:t>
            </a:r>
          </a:p>
          <a:p>
            <a:pPr lvl="1">
              <a:buClr>
                <a:schemeClr val="tx2"/>
              </a:buClr>
            </a:pPr>
            <a:r>
              <a:rPr lang="en-US" dirty="0"/>
              <a:t>But they all share a common feature</a:t>
            </a:r>
          </a:p>
          <a:p>
            <a:pPr lvl="2">
              <a:buClr>
                <a:schemeClr val="tx2"/>
              </a:buClr>
            </a:pPr>
            <a:r>
              <a:rPr lang="en-US" dirty="0"/>
              <a:t>Any line from top to bottom (passing along edges) has even parity</a:t>
            </a:r>
          </a:p>
          <a:p>
            <a:pPr lvl="1">
              <a:buClr>
                <a:schemeClr val="tx2"/>
              </a:buClr>
            </a:pPr>
            <a:r>
              <a:rPr lang="en-US" dirty="0"/>
              <a:t>This is how we can identify an encoded 0</a:t>
            </a:r>
          </a:p>
          <a:p>
            <a:pPr lvl="1">
              <a:buClr>
                <a:schemeClr val="tx2"/>
              </a:buClr>
            </a:pPr>
            <a:r>
              <a:rPr lang="en-US" dirty="0"/>
              <a:t>And it gives us a clue about how to encode a 1</a:t>
            </a:r>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9</a:t>
            </a:fld>
            <a:endParaRPr lang="en-US" dirty="0"/>
          </a:p>
        </p:txBody>
      </p:sp>
      <p:pic>
        <p:nvPicPr>
          <p:cNvPr id="7" name="Picture 6" descr="A picture containing drawing&#10;&#10;Description automatically generated">
            <a:extLst>
              <a:ext uri="{FF2B5EF4-FFF2-40B4-BE49-F238E27FC236}">
                <a16:creationId xmlns:a16="http://schemas.microsoft.com/office/drawing/2014/main" id="{76E4E0D6-0B05-D444-BF5A-570E4F25BB12}"/>
              </a:ext>
            </a:extLst>
          </p:cNvPr>
          <p:cNvPicPr>
            <a:picLocks noChangeAspect="1"/>
          </p:cNvPicPr>
          <p:nvPr/>
        </p:nvPicPr>
        <p:blipFill>
          <a:blip r:embed="rId2"/>
          <a:stretch>
            <a:fillRect/>
          </a:stretch>
        </p:blipFill>
        <p:spPr>
          <a:xfrm>
            <a:off x="613891" y="2764494"/>
            <a:ext cx="7916218" cy="173336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828A604-F7D5-6E4B-8BE6-AFE56740837B}"/>
                  </a:ext>
                </a:extLst>
              </p14:cNvPr>
              <p14:cNvContentPartPr/>
              <p14:nvPr/>
            </p14:nvContentPartPr>
            <p14:xfrm>
              <a:off x="1876177" y="3066843"/>
              <a:ext cx="11880" cy="230040"/>
            </p14:xfrm>
          </p:contentPart>
        </mc:Choice>
        <mc:Fallback xmlns="">
          <p:pic>
            <p:nvPicPr>
              <p:cNvPr id="6" name="Ink 5">
                <a:extLst>
                  <a:ext uri="{FF2B5EF4-FFF2-40B4-BE49-F238E27FC236}">
                    <a16:creationId xmlns:a16="http://schemas.microsoft.com/office/drawing/2014/main" id="{9828A604-F7D5-6E4B-8BE6-AFE56740837B}"/>
                  </a:ext>
                </a:extLst>
              </p:cNvPr>
              <p:cNvPicPr/>
              <p:nvPr/>
            </p:nvPicPr>
            <p:blipFill>
              <a:blip r:embed="rId4"/>
              <a:stretch>
                <a:fillRect/>
              </a:stretch>
            </p:blipFill>
            <p:spPr>
              <a:xfrm>
                <a:off x="1861057" y="3051363"/>
                <a:ext cx="424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483A9AB-3971-DB4B-AD34-55529EC932E0}"/>
                  </a:ext>
                </a:extLst>
              </p14:cNvPr>
              <p14:cNvContentPartPr/>
              <p14:nvPr/>
            </p14:nvContentPartPr>
            <p14:xfrm>
              <a:off x="1877257" y="3511803"/>
              <a:ext cx="145080" cy="159120"/>
            </p14:xfrm>
          </p:contentPart>
        </mc:Choice>
        <mc:Fallback xmlns="">
          <p:pic>
            <p:nvPicPr>
              <p:cNvPr id="8" name="Ink 7">
                <a:extLst>
                  <a:ext uri="{FF2B5EF4-FFF2-40B4-BE49-F238E27FC236}">
                    <a16:creationId xmlns:a16="http://schemas.microsoft.com/office/drawing/2014/main" id="{4483A9AB-3971-DB4B-AD34-55529EC932E0}"/>
                  </a:ext>
                </a:extLst>
              </p:cNvPr>
              <p:cNvPicPr/>
              <p:nvPr/>
            </p:nvPicPr>
            <p:blipFill>
              <a:blip r:embed="rId6"/>
              <a:stretch>
                <a:fillRect/>
              </a:stretch>
            </p:blipFill>
            <p:spPr>
              <a:xfrm>
                <a:off x="1861777" y="3496683"/>
                <a:ext cx="1756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591D0BE-8353-194E-BD6B-09CD63B5D56C}"/>
                  </a:ext>
                </a:extLst>
              </p14:cNvPr>
              <p14:cNvContentPartPr/>
              <p14:nvPr/>
            </p14:nvContentPartPr>
            <p14:xfrm>
              <a:off x="2237257" y="3685323"/>
              <a:ext cx="133920" cy="96840"/>
            </p14:xfrm>
          </p:contentPart>
        </mc:Choice>
        <mc:Fallback xmlns="">
          <p:pic>
            <p:nvPicPr>
              <p:cNvPr id="9" name="Ink 8">
                <a:extLst>
                  <a:ext uri="{FF2B5EF4-FFF2-40B4-BE49-F238E27FC236}">
                    <a16:creationId xmlns:a16="http://schemas.microsoft.com/office/drawing/2014/main" id="{0591D0BE-8353-194E-BD6B-09CD63B5D56C}"/>
                  </a:ext>
                </a:extLst>
              </p:cNvPr>
              <p:cNvPicPr/>
              <p:nvPr/>
            </p:nvPicPr>
            <p:blipFill>
              <a:blip r:embed="rId8"/>
              <a:stretch>
                <a:fillRect/>
              </a:stretch>
            </p:blipFill>
            <p:spPr>
              <a:xfrm>
                <a:off x="2222137" y="3669843"/>
                <a:ext cx="1645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0BA936F9-7EA9-B441-B0A9-C22FEA6776FE}"/>
                  </a:ext>
                </a:extLst>
              </p14:cNvPr>
              <p14:cNvContentPartPr/>
              <p14:nvPr/>
            </p14:nvContentPartPr>
            <p14:xfrm>
              <a:off x="2277937" y="3997443"/>
              <a:ext cx="108360" cy="186480"/>
            </p14:xfrm>
          </p:contentPart>
        </mc:Choice>
        <mc:Fallback xmlns="">
          <p:pic>
            <p:nvPicPr>
              <p:cNvPr id="10" name="Ink 9">
                <a:extLst>
                  <a:ext uri="{FF2B5EF4-FFF2-40B4-BE49-F238E27FC236}">
                    <a16:creationId xmlns:a16="http://schemas.microsoft.com/office/drawing/2014/main" id="{0BA936F9-7EA9-B441-B0A9-C22FEA6776FE}"/>
                  </a:ext>
                </a:extLst>
              </p:cNvPr>
              <p:cNvPicPr/>
              <p:nvPr/>
            </p:nvPicPr>
            <p:blipFill>
              <a:blip r:embed="rId10"/>
              <a:stretch>
                <a:fillRect/>
              </a:stretch>
            </p:blipFill>
            <p:spPr>
              <a:xfrm>
                <a:off x="2262817" y="3981963"/>
                <a:ext cx="1389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2AE4498E-E6C0-E349-B4C3-A2BA4D24E17C}"/>
                  </a:ext>
                </a:extLst>
              </p14:cNvPr>
              <p14:cNvContentPartPr/>
              <p14:nvPr/>
            </p14:nvContentPartPr>
            <p14:xfrm>
              <a:off x="1871137" y="4026243"/>
              <a:ext cx="204840" cy="191880"/>
            </p14:xfrm>
          </p:contentPart>
        </mc:Choice>
        <mc:Fallback xmlns="">
          <p:pic>
            <p:nvPicPr>
              <p:cNvPr id="11" name="Ink 10">
                <a:extLst>
                  <a:ext uri="{FF2B5EF4-FFF2-40B4-BE49-F238E27FC236}">
                    <a16:creationId xmlns:a16="http://schemas.microsoft.com/office/drawing/2014/main" id="{2AE4498E-E6C0-E349-B4C3-A2BA4D24E17C}"/>
                  </a:ext>
                </a:extLst>
              </p:cNvPr>
              <p:cNvPicPr/>
              <p:nvPr/>
            </p:nvPicPr>
            <p:blipFill>
              <a:blip r:embed="rId12"/>
              <a:stretch>
                <a:fillRect/>
              </a:stretch>
            </p:blipFill>
            <p:spPr>
              <a:xfrm>
                <a:off x="1855657" y="4011123"/>
                <a:ext cx="2354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7E00024B-9971-C942-939E-6A4EE9B0FA82}"/>
                  </a:ext>
                </a:extLst>
              </p14:cNvPr>
              <p14:cNvContentPartPr/>
              <p14:nvPr/>
            </p14:nvContentPartPr>
            <p14:xfrm>
              <a:off x="1755937" y="3692883"/>
              <a:ext cx="117000" cy="78120"/>
            </p14:xfrm>
          </p:contentPart>
        </mc:Choice>
        <mc:Fallback xmlns="">
          <p:pic>
            <p:nvPicPr>
              <p:cNvPr id="12" name="Ink 11">
                <a:extLst>
                  <a:ext uri="{FF2B5EF4-FFF2-40B4-BE49-F238E27FC236}">
                    <a16:creationId xmlns:a16="http://schemas.microsoft.com/office/drawing/2014/main" id="{7E00024B-9971-C942-939E-6A4EE9B0FA82}"/>
                  </a:ext>
                </a:extLst>
              </p:cNvPr>
              <p:cNvPicPr/>
              <p:nvPr/>
            </p:nvPicPr>
            <p:blipFill>
              <a:blip r:embed="rId14"/>
              <a:stretch>
                <a:fillRect/>
              </a:stretch>
            </p:blipFill>
            <p:spPr>
              <a:xfrm>
                <a:off x="1740817" y="3677763"/>
                <a:ext cx="1472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FBA71F61-C195-C84E-9972-191A6F3BB969}"/>
                  </a:ext>
                </a:extLst>
              </p14:cNvPr>
              <p14:cNvContentPartPr/>
              <p14:nvPr/>
            </p14:nvContentPartPr>
            <p14:xfrm>
              <a:off x="1398097" y="3649323"/>
              <a:ext cx="135720" cy="155880"/>
            </p14:xfrm>
          </p:contentPart>
        </mc:Choice>
        <mc:Fallback xmlns="">
          <p:pic>
            <p:nvPicPr>
              <p:cNvPr id="13" name="Ink 12">
                <a:extLst>
                  <a:ext uri="{FF2B5EF4-FFF2-40B4-BE49-F238E27FC236}">
                    <a16:creationId xmlns:a16="http://schemas.microsoft.com/office/drawing/2014/main" id="{FBA71F61-C195-C84E-9972-191A6F3BB969}"/>
                  </a:ext>
                </a:extLst>
              </p:cNvPr>
              <p:cNvPicPr/>
              <p:nvPr/>
            </p:nvPicPr>
            <p:blipFill>
              <a:blip r:embed="rId16"/>
              <a:stretch>
                <a:fillRect/>
              </a:stretch>
            </p:blipFill>
            <p:spPr>
              <a:xfrm>
                <a:off x="1382617" y="3634203"/>
                <a:ext cx="1663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2C961699-99F5-F441-A04E-263539FF61FA}"/>
                  </a:ext>
                </a:extLst>
              </p14:cNvPr>
              <p14:cNvContentPartPr/>
              <p14:nvPr/>
            </p14:nvContentPartPr>
            <p14:xfrm>
              <a:off x="1377937" y="4029483"/>
              <a:ext cx="18720" cy="260640"/>
            </p14:xfrm>
          </p:contentPart>
        </mc:Choice>
        <mc:Fallback xmlns="">
          <p:pic>
            <p:nvPicPr>
              <p:cNvPr id="14" name="Ink 13">
                <a:extLst>
                  <a:ext uri="{FF2B5EF4-FFF2-40B4-BE49-F238E27FC236}">
                    <a16:creationId xmlns:a16="http://schemas.microsoft.com/office/drawing/2014/main" id="{2C961699-99F5-F441-A04E-263539FF61FA}"/>
                  </a:ext>
                </a:extLst>
              </p:cNvPr>
              <p:cNvPicPr/>
              <p:nvPr/>
            </p:nvPicPr>
            <p:blipFill>
              <a:blip r:embed="rId18"/>
              <a:stretch>
                <a:fillRect/>
              </a:stretch>
            </p:blipFill>
            <p:spPr>
              <a:xfrm>
                <a:off x="1362817" y="4014363"/>
                <a:ext cx="49320" cy="291240"/>
              </a:xfrm>
              <a:prstGeom prst="rect">
                <a:avLst/>
              </a:prstGeom>
            </p:spPr>
          </p:pic>
        </mc:Fallback>
      </mc:AlternateContent>
    </p:spTree>
    <p:extLst>
      <p:ext uri="{BB962C8B-B14F-4D97-AF65-F5344CB8AC3E}">
        <p14:creationId xmlns:p14="http://schemas.microsoft.com/office/powerpoint/2010/main" val="3466675484"/>
      </p:ext>
    </p:extLst>
  </p:cSld>
  <p:clrMapOvr>
    <a:masterClrMapping/>
  </p:clrMapOvr>
</p:sld>
</file>

<file path=ppt/theme/theme1.xml><?xml version="1.0" encoding="utf-8"?>
<a:theme xmlns:a="http://schemas.openxmlformats.org/drawingml/2006/main" name="IBM Quantum Master (Dark)">
  <a:themeElements>
    <a:clrScheme name="Custom 1">
      <a:dk1>
        <a:srgbClr val="161616"/>
      </a:dk1>
      <a:lt1>
        <a:srgbClr val="F4F4F4"/>
      </a:lt1>
      <a:dk2>
        <a:srgbClr val="262626"/>
      </a:dk2>
      <a:lt2>
        <a:srgbClr val="DFDFDF"/>
      </a:lt2>
      <a:accent1>
        <a:srgbClr val="001D6C"/>
      </a:accent1>
      <a:accent2>
        <a:srgbClr val="4589FF"/>
      </a:accent2>
      <a:accent3>
        <a:srgbClr val="A6C8FF"/>
      </a:accent3>
      <a:accent4>
        <a:srgbClr val="E0E0E0"/>
      </a:accent4>
      <a:accent5>
        <a:srgbClr val="C6C6C6"/>
      </a:accent5>
      <a:accent6>
        <a:srgbClr val="A8A8A8"/>
      </a:accent6>
      <a:hlink>
        <a:srgbClr val="4589FF"/>
      </a:hlink>
      <a:folHlink>
        <a:srgbClr val="A6C8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buClr>
            <a:srgbClr val="E0E0E0"/>
          </a:buClr>
          <a:buSzPct val="80000"/>
          <a:defRPr sz="1400" dirty="0" err="1"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External_2020.3.3" id="{4E9CEE65-20A4-3840-8316-609B7E4DB9E6}" vid="{5C358ABC-7C40-3E43-B271-76015C5EFD7A}"/>
    </a:ext>
  </a:extLst>
</a:theme>
</file>

<file path=ppt/theme/theme2.xml><?xml version="1.0" encoding="utf-8"?>
<a:theme xmlns:a="http://schemas.openxmlformats.org/drawingml/2006/main" name="IBM Quantum Master (Light)">
  <a:themeElements>
    <a:clrScheme name="Custom 2">
      <a:dk1>
        <a:srgbClr val="161616"/>
      </a:dk1>
      <a:lt1>
        <a:srgbClr val="FFFFFF"/>
      </a:lt1>
      <a:dk2>
        <a:srgbClr val="262626"/>
      </a:dk2>
      <a:lt2>
        <a:srgbClr val="F4F4F4"/>
      </a:lt2>
      <a:accent1>
        <a:srgbClr val="001D6C"/>
      </a:accent1>
      <a:accent2>
        <a:srgbClr val="4589FF"/>
      </a:accent2>
      <a:accent3>
        <a:srgbClr val="A6C8FF"/>
      </a:accent3>
      <a:accent4>
        <a:srgbClr val="E0E0E0"/>
      </a:accent4>
      <a:accent5>
        <a:srgbClr val="C6C6C6"/>
      </a:accent5>
      <a:accent6>
        <a:srgbClr val="A8A8A8"/>
      </a:accent6>
      <a:hlink>
        <a:srgbClr val="4589FF"/>
      </a:hlink>
      <a:folHlink>
        <a:srgbClr val="A6C8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External_2020.3.3" id="{4E9CEE65-20A4-3840-8316-609B7E4DB9E6}" vid="{4D84E08A-ED9E-0947-8CF5-A5628C597E9E}"/>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4.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Quantum Master (Dark)</Template>
  <TotalTime>17744</TotalTime>
  <Words>1935</Words>
  <Application>Microsoft Macintosh PowerPoint</Application>
  <PresentationFormat>On-screen Show (16:9)</PresentationFormat>
  <Paragraphs>506</Paragraphs>
  <Slides>33</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33</vt:i4>
      </vt:variant>
    </vt:vector>
  </HeadingPairs>
  <TitlesOfParts>
    <vt:vector size="44" baseType="lpstr">
      <vt:lpstr>.AppleSystemUIFont</vt:lpstr>
      <vt:lpstr>Arial</vt:lpstr>
      <vt:lpstr>Cambria Math</vt:lpstr>
      <vt:lpstr>HelvNeue Light for IBM</vt:lpstr>
      <vt:lpstr>IBM Plex Sans</vt:lpstr>
      <vt:lpstr>IBM Plex Sans Light</vt:lpstr>
      <vt:lpstr>IBM Plex Sans SemiBold</vt:lpstr>
      <vt:lpstr>System Font Regular</vt:lpstr>
      <vt:lpstr>Wingdings</vt:lpstr>
      <vt:lpstr>IBM Quantum Master (Dark)</vt:lpstr>
      <vt:lpstr>IBM Quantum Master (Light)</vt:lpstr>
      <vt:lpstr>Introduction to the Surface Code</vt:lpstr>
      <vt:lpstr>The Surface Code</vt:lpstr>
      <vt:lpstr>Plaquette Syndrome</vt:lpstr>
      <vt:lpstr>Plaquette Syndrome</vt:lpstr>
      <vt:lpstr>Plaquette Syndrome</vt:lpstr>
      <vt:lpstr>Plaquette Syndrome</vt:lpstr>
      <vt:lpstr>Plaquette Syndrome</vt:lpstr>
      <vt:lpstr>Plaquette Syndrome</vt:lpstr>
      <vt:lpstr>Plaquette Syndrome</vt:lpstr>
      <vt:lpstr>Plaquette Syndrome</vt:lpstr>
      <vt:lpstr>Logical X and Z</vt:lpstr>
      <vt:lpstr>Logical X and Z</vt:lpstr>
      <vt:lpstr>Effects of Errors</vt:lpstr>
      <vt:lpstr>Vertex Syndrome</vt:lpstr>
      <vt:lpstr>Vertex Syndrome</vt:lpstr>
      <vt:lpstr>Logical X and Z</vt:lpstr>
      <vt:lpstr>Effects of Errors</vt:lpstr>
      <vt:lpstr>Putting it all Together</vt:lpstr>
      <vt:lpstr>Putting it all Together</vt:lpstr>
      <vt:lpstr>Putting it all Together</vt:lpstr>
      <vt:lpstr>Putting it all Together</vt:lpstr>
      <vt:lpstr>Putting it all Together</vt:lpstr>
      <vt:lpstr>Final Readout </vt:lpstr>
      <vt:lpstr>Decoding</vt:lpstr>
      <vt:lpstr>Decoding with MWPM</vt:lpstr>
      <vt:lpstr>Decoding</vt:lpstr>
      <vt:lpstr>Imperfect Measurements</vt:lpstr>
      <vt:lpstr>Threshold</vt:lpstr>
      <vt:lpstr>More Logical Gates</vt:lpstr>
      <vt:lpstr>Anyons in the Surface Code</vt:lpstr>
      <vt:lpstr>Anyons in the Surface Code</vt:lpstr>
      <vt:lpstr>Anyons in the Surface Code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Quantum presentation template</dc:title>
  <dc:creator>James Wootton</dc:creator>
  <cp:lastModifiedBy>James Wootton</cp:lastModifiedBy>
  <cp:revision>89</cp:revision>
  <dcterms:created xsi:type="dcterms:W3CDTF">2020-06-15T10:15:15Z</dcterms:created>
  <dcterms:modified xsi:type="dcterms:W3CDTF">2021-07-08T13:22:21Z</dcterms:modified>
</cp:coreProperties>
</file>